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7" r:id="rId2"/>
    <p:sldId id="258" r:id="rId3"/>
    <p:sldId id="259" r:id="rId4"/>
    <p:sldId id="260" r:id="rId5"/>
    <p:sldId id="261" r:id="rId6"/>
    <p:sldId id="262" r:id="rId7"/>
    <p:sldId id="271" r:id="rId8"/>
    <p:sldId id="282" r:id="rId9"/>
    <p:sldId id="263" r:id="rId10"/>
    <p:sldId id="264" r:id="rId11"/>
    <p:sldId id="265" r:id="rId12"/>
    <p:sldId id="266" r:id="rId13"/>
    <p:sldId id="267" r:id="rId14"/>
    <p:sldId id="268" r:id="rId15"/>
    <p:sldId id="269" r:id="rId16"/>
    <p:sldId id="270" r:id="rId17"/>
    <p:sldId id="273" r:id="rId18"/>
    <p:sldId id="274" r:id="rId19"/>
    <p:sldId id="275" r:id="rId20"/>
    <p:sldId id="276" r:id="rId21"/>
    <p:sldId id="277" r:id="rId22"/>
    <p:sldId id="278" r:id="rId23"/>
    <p:sldId id="279" r:id="rId24"/>
    <p:sldId id="283"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32632E-FDFA-4BC7-975D-91ECBD251A88}" type="datetimeFigureOut">
              <a:rPr lang="en-CA" smtClean="0"/>
              <a:t>23/10/2014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2632E-FDFA-4BC7-975D-91ECBD251A88}" type="datetimeFigureOut">
              <a:rPr lang="en-CA" smtClean="0"/>
              <a:t>23/10/2014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2632E-FDFA-4BC7-975D-91ECBD251A88}" type="datetimeFigureOut">
              <a:rPr lang="en-CA" smtClean="0"/>
              <a:t>23/10/2014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9"/>
          <p:cNvSpPr>
            <a:spLocks noGrp="1" noChangeArrowheads="1"/>
          </p:cNvSpPr>
          <p:nvPr>
            <p:ph type="dt" sz="half" idx="10"/>
          </p:nvPr>
        </p:nvSpPr>
        <p:spPr>
          <a:ln/>
        </p:spPr>
        <p:txBody>
          <a:bodyPr/>
          <a:lstStyle>
            <a:lvl1pPr>
              <a:defRPr/>
            </a:lvl1pPr>
          </a:lstStyle>
          <a:p>
            <a:pPr>
              <a:defRPr/>
            </a:pPr>
            <a:endParaRPr lang="en-CA" alt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CA" altLang="en-US"/>
          </a:p>
        </p:txBody>
      </p:sp>
      <p:sp>
        <p:nvSpPr>
          <p:cNvPr id="8" name="Rectangle 11"/>
          <p:cNvSpPr>
            <a:spLocks noGrp="1" noChangeArrowheads="1"/>
          </p:cNvSpPr>
          <p:nvPr>
            <p:ph type="sldNum" sz="quarter" idx="12"/>
          </p:nvPr>
        </p:nvSpPr>
        <p:spPr>
          <a:ln/>
        </p:spPr>
        <p:txBody>
          <a:bodyPr/>
          <a:lstStyle>
            <a:lvl1pPr>
              <a:defRPr/>
            </a:lvl1pPr>
          </a:lstStyle>
          <a:p>
            <a:pPr>
              <a:defRPr/>
            </a:pPr>
            <a:fld id="{A157A0D7-E9B0-41CC-95E1-CE9C2AF9D067}" type="slidenum">
              <a:rPr lang="en-CA" altLang="en-US"/>
              <a:pPr>
                <a:defRPr/>
              </a:pPr>
              <a:t>‹#›</a:t>
            </a:fld>
            <a:endParaRPr lang="en-CA" altLang="en-US"/>
          </a:p>
        </p:txBody>
      </p:sp>
    </p:spTree>
    <p:extLst>
      <p:ext uri="{BB962C8B-B14F-4D97-AF65-F5344CB8AC3E}">
        <p14:creationId xmlns:p14="http://schemas.microsoft.com/office/powerpoint/2010/main" val="331523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9"/>
          <p:cNvSpPr>
            <a:spLocks noGrp="1" noChangeArrowheads="1"/>
          </p:cNvSpPr>
          <p:nvPr>
            <p:ph type="dt" sz="half" idx="10"/>
          </p:nvPr>
        </p:nvSpPr>
        <p:spPr>
          <a:ln/>
        </p:spPr>
        <p:txBody>
          <a:bodyPr/>
          <a:lstStyle>
            <a:lvl1pPr>
              <a:defRPr/>
            </a:lvl1pPr>
          </a:lstStyle>
          <a:p>
            <a:pPr>
              <a:defRPr/>
            </a:pPr>
            <a:endParaRPr lang="en-CA" alt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CA" altLang="en-US"/>
          </a:p>
        </p:txBody>
      </p:sp>
      <p:sp>
        <p:nvSpPr>
          <p:cNvPr id="8" name="Rectangle 11"/>
          <p:cNvSpPr>
            <a:spLocks noGrp="1" noChangeArrowheads="1"/>
          </p:cNvSpPr>
          <p:nvPr>
            <p:ph type="sldNum" sz="quarter" idx="12"/>
          </p:nvPr>
        </p:nvSpPr>
        <p:spPr>
          <a:ln/>
        </p:spPr>
        <p:txBody>
          <a:bodyPr/>
          <a:lstStyle>
            <a:lvl1pPr>
              <a:defRPr/>
            </a:lvl1pPr>
          </a:lstStyle>
          <a:p>
            <a:pPr>
              <a:defRPr/>
            </a:pPr>
            <a:fld id="{4C6B787B-D3B6-4BF2-86C2-BA2AA4BF0799}" type="slidenum">
              <a:rPr lang="en-CA" altLang="en-US"/>
              <a:pPr>
                <a:defRPr/>
              </a:pPr>
              <a:t>‹#›</a:t>
            </a:fld>
            <a:endParaRPr lang="en-CA" altLang="en-US"/>
          </a:p>
        </p:txBody>
      </p:sp>
    </p:spTree>
    <p:extLst>
      <p:ext uri="{BB962C8B-B14F-4D97-AF65-F5344CB8AC3E}">
        <p14:creationId xmlns:p14="http://schemas.microsoft.com/office/powerpoint/2010/main" val="173955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EC90CA8-5074-422F-94FA-8B715FEBAB94}" type="slidenum">
              <a:rPr lang="en-US" altLang="en-US"/>
              <a:pPr/>
              <a:t>‹#›</a:t>
            </a:fld>
            <a:endParaRPr lang="en-US" altLang="en-US"/>
          </a:p>
        </p:txBody>
      </p:sp>
    </p:spTree>
    <p:extLst>
      <p:ext uri="{BB962C8B-B14F-4D97-AF65-F5344CB8AC3E}">
        <p14:creationId xmlns:p14="http://schemas.microsoft.com/office/powerpoint/2010/main" val="281273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9"/>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11"/>
          <p:cNvSpPr>
            <a:spLocks noGrp="1" noChangeArrowheads="1"/>
          </p:cNvSpPr>
          <p:nvPr>
            <p:ph type="sldNum" sz="quarter" idx="12"/>
          </p:nvPr>
        </p:nvSpPr>
        <p:spPr>
          <a:ln/>
        </p:spPr>
        <p:txBody>
          <a:bodyPr/>
          <a:lstStyle>
            <a:lvl1pPr>
              <a:defRPr/>
            </a:lvl1pPr>
          </a:lstStyle>
          <a:p>
            <a:pPr>
              <a:defRPr/>
            </a:pPr>
            <a:fld id="{D4650336-B9E8-44A8-AC0E-533BAEADACF7}" type="slidenum">
              <a:rPr lang="en-CA" altLang="en-US"/>
              <a:pPr>
                <a:defRPr/>
              </a:pPr>
              <a:t>‹#›</a:t>
            </a:fld>
            <a:endParaRPr lang="en-CA" altLang="en-US"/>
          </a:p>
        </p:txBody>
      </p:sp>
    </p:spTree>
    <p:extLst>
      <p:ext uri="{BB962C8B-B14F-4D97-AF65-F5344CB8AC3E}">
        <p14:creationId xmlns:p14="http://schemas.microsoft.com/office/powerpoint/2010/main" val="46871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2632E-FDFA-4BC7-975D-91ECBD251A88}" type="datetimeFigureOut">
              <a:rPr lang="en-CA" smtClean="0"/>
              <a:t>23/10/2014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2632E-FDFA-4BC7-975D-91ECBD251A88}" type="datetimeFigureOut">
              <a:rPr lang="en-CA" smtClean="0"/>
              <a:t>23/10/2014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32632E-FDFA-4BC7-975D-91ECBD251A88}" type="datetimeFigureOut">
              <a:rPr lang="en-CA" smtClean="0"/>
              <a:t>23/10/2014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32632E-FDFA-4BC7-975D-91ECBD251A88}" type="datetimeFigureOut">
              <a:rPr lang="en-CA" smtClean="0"/>
              <a:t>23/10/2014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32632E-FDFA-4BC7-975D-91ECBD251A88}" type="datetimeFigureOut">
              <a:rPr lang="en-CA" smtClean="0"/>
              <a:t>23/10/2014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2632E-FDFA-4BC7-975D-91ECBD251A88}" type="datetimeFigureOut">
              <a:rPr lang="en-CA" smtClean="0"/>
              <a:t>23/10/2014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2632E-FDFA-4BC7-975D-91ECBD251A88}" type="datetimeFigureOut">
              <a:rPr lang="en-CA" smtClean="0"/>
              <a:t>23/10/2014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72620B-B623-4E2A-BFA9-4BC30F2C004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2632E-FDFA-4BC7-975D-91ECBD251A88}" type="datetimeFigureOut">
              <a:rPr lang="en-CA" smtClean="0"/>
              <a:t>23/10/2014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72620B-B623-4E2A-BFA9-4BC30F2C0044}" type="slidenum">
              <a:rPr lang="en-CA" smtClean="0"/>
              <a:t>‹#›</a:t>
            </a:fld>
            <a:endParaRPr lang="en-C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F32632E-FDFA-4BC7-975D-91ECBD251A88}" type="datetimeFigureOut">
              <a:rPr lang="en-CA" smtClean="0"/>
              <a:t>23/10/2014</a:t>
            </a:fld>
            <a:endParaRPr lang="en-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772620B-B623-4E2A-BFA9-4BC30F2C0044}"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a/imgres?imgurl=http://members.shaw.ca/hbooyens/images/mountains.jpg&amp;imgrefurl=http://members.shaw.ca/hbooyens/Northern_BC.htm&amp;h=600&amp;w=800&amp;sz=52&amp;tbnid=kWtilNgVDDYJ:&amp;tbnh=106&amp;tbnw=141&amp;start=66&amp;prev=/images?q%3Dbritish%2Bcolumbia%2Bmountains%26start%3D60%26hl%3Den%26lr%3D%26sa%3D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pancake.as.utexas.edu/feng/Aug98/Lake2000/lak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CA" altLang="en-US" smtClean="0"/>
              <a:t>Climate and Weather</a:t>
            </a:r>
          </a:p>
        </p:txBody>
      </p:sp>
      <p:sp>
        <p:nvSpPr>
          <p:cNvPr id="3075" name="Rectangle 3"/>
          <p:cNvSpPr>
            <a:spLocks noGrp="1" noChangeArrowheads="1"/>
          </p:cNvSpPr>
          <p:nvPr>
            <p:ph type="subTitle" idx="1"/>
          </p:nvPr>
        </p:nvSpPr>
        <p:spPr/>
        <p:txBody>
          <a:bodyPr/>
          <a:lstStyle/>
          <a:p>
            <a:pPr eaLnBrk="1" hangingPunct="1"/>
            <a:r>
              <a:rPr lang="en-CA" altLang="en-US" smtClean="0"/>
              <a:t>What's the difference?</a:t>
            </a:r>
          </a:p>
        </p:txBody>
      </p:sp>
    </p:spTree>
    <p:extLst>
      <p:ext uri="{BB962C8B-B14F-4D97-AF65-F5344CB8AC3E}">
        <p14:creationId xmlns:p14="http://schemas.microsoft.com/office/powerpoint/2010/main" val="168331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latitud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4293096"/>
            <a:ext cx="5472608" cy="2177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41" name="Picture 13" descr="MCj031955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96136" y="4509120"/>
            <a:ext cx="1815084" cy="1815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5" name="Text Box 7"/>
          <p:cNvSpPr txBox="1">
            <a:spLocks noChangeArrowheads="1"/>
          </p:cNvSpPr>
          <p:nvPr/>
        </p:nvSpPr>
        <p:spPr bwMode="auto">
          <a:xfrm>
            <a:off x="251520" y="172669"/>
            <a:ext cx="822960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500" dirty="0"/>
              <a:t>L = Latitude:</a:t>
            </a:r>
          </a:p>
          <a:p>
            <a:pPr>
              <a:spcBef>
                <a:spcPct val="50000"/>
              </a:spcBef>
              <a:buFontTx/>
              <a:buChar char="•"/>
            </a:pPr>
            <a:r>
              <a:rPr lang="en-US" altLang="en-US" sz="2800" dirty="0"/>
              <a:t> The distance (north and south) from the equator (0</a:t>
            </a:r>
            <a:r>
              <a:rPr lang="en-US" altLang="en-US" sz="2800" baseline="30000" dirty="0"/>
              <a:t>o</a:t>
            </a:r>
            <a:r>
              <a:rPr lang="en-US" altLang="en-US" sz="2800" dirty="0"/>
              <a:t>).</a:t>
            </a:r>
          </a:p>
          <a:p>
            <a:pPr>
              <a:spcBef>
                <a:spcPct val="50000"/>
              </a:spcBef>
              <a:buFontTx/>
              <a:buChar char="•"/>
            </a:pPr>
            <a:r>
              <a:rPr lang="en-US" altLang="en-US" sz="2800" dirty="0"/>
              <a:t> Regions close to the equator are warmer since direct sun’s rays produce more heat. </a:t>
            </a:r>
          </a:p>
          <a:p>
            <a:pPr>
              <a:spcBef>
                <a:spcPct val="50000"/>
              </a:spcBef>
              <a:buFontTx/>
              <a:buChar char="•"/>
            </a:pPr>
            <a:r>
              <a:rPr lang="en-US" altLang="en-US" sz="2800" dirty="0"/>
              <a:t>  Latitude determines if a region is hot or cold</a:t>
            </a:r>
            <a:r>
              <a:rPr lang="en-US" altLang="en-US" sz="2800" dirty="0">
                <a:latin typeface="Comic Sans MS" pitchFamily="66" charset="0"/>
              </a:rPr>
              <a:t> </a:t>
            </a:r>
            <a:endParaRPr lang="en-US" altLang="en-US" sz="3000" dirty="0">
              <a:latin typeface="Comic Sans MS" pitchFamily="66" charset="0"/>
            </a:endParaRPr>
          </a:p>
        </p:txBody>
      </p:sp>
    </p:spTree>
    <p:extLst>
      <p:ext uri="{BB962C8B-B14F-4D97-AF65-F5344CB8AC3E}">
        <p14:creationId xmlns:p14="http://schemas.microsoft.com/office/powerpoint/2010/main" val="3640557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algn="l"/>
            <a:r>
              <a:rPr lang="en-US" altLang="en-US"/>
              <a:t>O = Ocean Currents</a:t>
            </a:r>
          </a:p>
        </p:txBody>
      </p:sp>
      <p:sp>
        <p:nvSpPr>
          <p:cNvPr id="47107" name="Rectangle 1027"/>
          <p:cNvSpPr>
            <a:spLocks noGrp="1" noChangeArrowheads="1"/>
          </p:cNvSpPr>
          <p:nvPr>
            <p:ph type="body" sz="half" idx="1"/>
          </p:nvPr>
        </p:nvSpPr>
        <p:spPr>
          <a:xfrm>
            <a:off x="304800" y="1600200"/>
            <a:ext cx="4038600" cy="4525963"/>
          </a:xfrm>
        </p:spPr>
        <p:txBody>
          <a:bodyPr>
            <a:normAutofit/>
          </a:bodyPr>
          <a:lstStyle/>
          <a:p>
            <a:r>
              <a:rPr lang="en-US" altLang="en-US" sz="2400" dirty="0"/>
              <a:t>Ocean currents bring warm or cold water to new places</a:t>
            </a:r>
          </a:p>
          <a:p>
            <a:r>
              <a:rPr lang="en-US" altLang="en-US" sz="2400" dirty="0" smtClean="0"/>
              <a:t>If </a:t>
            </a:r>
            <a:r>
              <a:rPr lang="en-US" altLang="en-US" sz="2400" dirty="0"/>
              <a:t>the ocean current is </a:t>
            </a:r>
            <a:r>
              <a:rPr lang="en-US" altLang="en-US" sz="2400" b="1" dirty="0"/>
              <a:t>warm</a:t>
            </a:r>
            <a:r>
              <a:rPr lang="en-US" altLang="en-US" sz="2400" dirty="0"/>
              <a:t> then it will </a:t>
            </a:r>
            <a:r>
              <a:rPr lang="en-US" altLang="en-US" sz="2400" b="1" dirty="0"/>
              <a:t>heat</a:t>
            </a:r>
            <a:r>
              <a:rPr lang="en-US" altLang="en-US" sz="2400" dirty="0"/>
              <a:t> the air above it.</a:t>
            </a:r>
          </a:p>
          <a:p>
            <a:r>
              <a:rPr lang="en-US" altLang="en-US" sz="2400" dirty="0"/>
              <a:t>If the ocean current is </a:t>
            </a:r>
            <a:r>
              <a:rPr lang="en-US" altLang="en-US" sz="2400" b="1" dirty="0"/>
              <a:t>cold</a:t>
            </a:r>
            <a:r>
              <a:rPr lang="en-US" altLang="en-US" sz="2400" dirty="0"/>
              <a:t> then it will </a:t>
            </a:r>
            <a:r>
              <a:rPr lang="en-US" altLang="en-US" sz="2400" b="1" dirty="0"/>
              <a:t>cool</a:t>
            </a:r>
            <a:r>
              <a:rPr lang="en-US" altLang="en-US" sz="2400" dirty="0"/>
              <a:t> the air above it</a:t>
            </a:r>
            <a:r>
              <a:rPr lang="en-US" altLang="en-US" sz="2400" dirty="0" smtClean="0"/>
              <a:t>.</a:t>
            </a:r>
            <a:endParaRPr lang="en-US" altLang="en-US" sz="2400" dirty="0"/>
          </a:p>
        </p:txBody>
      </p:sp>
      <p:pic>
        <p:nvPicPr>
          <p:cNvPr id="47108" name="Picture 1028" descr="air mass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412776"/>
            <a:ext cx="4724400" cy="4584700"/>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2000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79512" y="404664"/>
            <a:ext cx="3657600"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500" dirty="0"/>
              <a:t>W = Wind:</a:t>
            </a:r>
          </a:p>
          <a:p>
            <a:pPr>
              <a:spcBef>
                <a:spcPct val="50000"/>
              </a:spcBef>
              <a:buFontTx/>
              <a:buChar char="•"/>
            </a:pPr>
            <a:r>
              <a:rPr lang="en-US" altLang="en-US" sz="3000" dirty="0"/>
              <a:t> Wind moves hot and cold “air masses” to other parts of the world.</a:t>
            </a:r>
          </a:p>
          <a:p>
            <a:pPr>
              <a:spcBef>
                <a:spcPct val="50000"/>
              </a:spcBef>
              <a:buFontTx/>
              <a:buChar char="•"/>
            </a:pPr>
            <a:r>
              <a:rPr lang="en-US" altLang="en-US" sz="3000" dirty="0"/>
              <a:t>  If there is no wind, our weather wouldn’t change very much!</a:t>
            </a:r>
          </a:p>
          <a:p>
            <a:pPr>
              <a:spcBef>
                <a:spcPct val="50000"/>
              </a:spcBef>
            </a:pPr>
            <a:endParaRPr lang="en-US" altLang="en-US" sz="3000" dirty="0"/>
          </a:p>
          <a:p>
            <a:pPr>
              <a:spcBef>
                <a:spcPct val="50000"/>
              </a:spcBef>
            </a:pPr>
            <a:endParaRPr lang="en-US" altLang="en-US" sz="3000" dirty="0">
              <a:latin typeface="Comic Sans MS" pitchFamily="66" charset="0"/>
            </a:endParaRPr>
          </a:p>
        </p:txBody>
      </p:sp>
      <p:pic>
        <p:nvPicPr>
          <p:cNvPr id="27656" name="Picture 8" descr="air mass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95936" y="907901"/>
            <a:ext cx="5085904" cy="5411022"/>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19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533400" y="685800"/>
            <a:ext cx="79248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500"/>
              <a:t>E = Elevation:</a:t>
            </a:r>
          </a:p>
          <a:p>
            <a:pPr>
              <a:spcBef>
                <a:spcPct val="50000"/>
              </a:spcBef>
            </a:pPr>
            <a:endParaRPr lang="en-US" altLang="en-US" sz="3000"/>
          </a:p>
          <a:p>
            <a:pPr>
              <a:spcBef>
                <a:spcPct val="50000"/>
              </a:spcBef>
            </a:pPr>
            <a:endParaRPr lang="en-US" altLang="en-US" sz="3000">
              <a:latin typeface="Comic Sans MS" pitchFamily="66" charset="0"/>
            </a:endParaRPr>
          </a:p>
        </p:txBody>
      </p:sp>
      <p:sp>
        <p:nvSpPr>
          <p:cNvPr id="28681" name="Text Box 9"/>
          <p:cNvSpPr txBox="1">
            <a:spLocks noChangeArrowheads="1"/>
          </p:cNvSpPr>
          <p:nvPr/>
        </p:nvSpPr>
        <p:spPr bwMode="auto">
          <a:xfrm>
            <a:off x="3717925" y="1941513"/>
            <a:ext cx="199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28682" name="Text Box 10"/>
          <p:cNvSpPr txBox="1">
            <a:spLocks noChangeArrowheads="1"/>
          </p:cNvSpPr>
          <p:nvPr/>
        </p:nvSpPr>
        <p:spPr bwMode="auto">
          <a:xfrm>
            <a:off x="457200" y="1676400"/>
            <a:ext cx="79248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000" dirty="0"/>
              <a:t> </a:t>
            </a:r>
            <a:r>
              <a:rPr lang="en-US" altLang="en-US" sz="3000" i="1" dirty="0"/>
              <a:t>Elevation</a:t>
            </a:r>
            <a:r>
              <a:rPr lang="en-US" altLang="en-US" sz="3000" dirty="0"/>
              <a:t>: refers to the height above sea level.</a:t>
            </a:r>
          </a:p>
          <a:p>
            <a:pPr>
              <a:buFontTx/>
              <a:buChar char="•"/>
            </a:pPr>
            <a:endParaRPr lang="en-US" altLang="en-US" sz="3000" dirty="0"/>
          </a:p>
          <a:p>
            <a:pPr>
              <a:buFontTx/>
              <a:buChar char="•"/>
            </a:pPr>
            <a:r>
              <a:rPr lang="en-US" altLang="en-US" sz="2500" dirty="0"/>
              <a:t> The higher up you </a:t>
            </a:r>
            <a:endParaRPr lang="en-US" altLang="en-US" sz="2500" dirty="0" smtClean="0"/>
          </a:p>
          <a:p>
            <a:r>
              <a:rPr lang="en-US" altLang="en-US" sz="2500" dirty="0" smtClean="0"/>
              <a:t>are the </a:t>
            </a:r>
            <a:r>
              <a:rPr lang="en-US" altLang="en-US" sz="2500" dirty="0"/>
              <a:t>colder it feels.</a:t>
            </a:r>
          </a:p>
          <a:p>
            <a:pPr>
              <a:buFontTx/>
              <a:buChar char="•"/>
            </a:pPr>
            <a:endParaRPr lang="en-US" altLang="en-US" sz="3000" dirty="0"/>
          </a:p>
          <a:p>
            <a:endParaRPr lang="en-US" altLang="en-US" sz="2500" dirty="0">
              <a:latin typeface="Comic Sans MS" pitchFamily="66" charset="0"/>
            </a:endParaRPr>
          </a:p>
        </p:txBody>
      </p:sp>
      <p:pic>
        <p:nvPicPr>
          <p:cNvPr id="28688" name="Picture 16" descr="mountains">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91000" y="2590800"/>
            <a:ext cx="4191000" cy="31511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2469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3400" y="685800"/>
            <a:ext cx="79248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500"/>
              <a:t>R = Relief:</a:t>
            </a:r>
          </a:p>
          <a:p>
            <a:pPr>
              <a:spcBef>
                <a:spcPct val="50000"/>
              </a:spcBef>
            </a:pPr>
            <a:endParaRPr lang="en-US" altLang="en-US" sz="3000"/>
          </a:p>
          <a:p>
            <a:pPr>
              <a:spcBef>
                <a:spcPct val="50000"/>
              </a:spcBef>
            </a:pPr>
            <a:endParaRPr lang="en-US" altLang="en-US" sz="3000">
              <a:latin typeface="Comic Sans MS" pitchFamily="66" charset="0"/>
            </a:endParaRPr>
          </a:p>
        </p:txBody>
      </p:sp>
      <p:sp>
        <p:nvSpPr>
          <p:cNvPr id="52227" name="Text Box 3"/>
          <p:cNvSpPr txBox="1">
            <a:spLocks noChangeArrowheads="1"/>
          </p:cNvSpPr>
          <p:nvPr/>
        </p:nvSpPr>
        <p:spPr bwMode="auto">
          <a:xfrm>
            <a:off x="3717925" y="1941513"/>
            <a:ext cx="199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52228" name="Text Box 4"/>
          <p:cNvSpPr txBox="1">
            <a:spLocks noChangeArrowheads="1"/>
          </p:cNvSpPr>
          <p:nvPr/>
        </p:nvSpPr>
        <p:spPr bwMode="auto">
          <a:xfrm>
            <a:off x="457200" y="1676400"/>
            <a:ext cx="7924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000" dirty="0"/>
              <a:t>  </a:t>
            </a:r>
            <a:r>
              <a:rPr lang="en-US" altLang="en-US" sz="2400" dirty="0"/>
              <a:t>Relief:  refers to </a:t>
            </a:r>
            <a:r>
              <a:rPr lang="en-US" altLang="en-US" sz="2400" dirty="0" smtClean="0"/>
              <a:t>land-</a:t>
            </a:r>
          </a:p>
          <a:p>
            <a:r>
              <a:rPr lang="en-US" altLang="en-US" sz="2400" dirty="0" smtClean="0"/>
              <a:t>Scape and </a:t>
            </a:r>
            <a:r>
              <a:rPr lang="en-US" altLang="en-US" sz="2400" dirty="0"/>
              <a:t>physical </a:t>
            </a:r>
            <a:r>
              <a:rPr lang="en-US" altLang="en-US" sz="2400" dirty="0" smtClean="0"/>
              <a:t>features</a:t>
            </a:r>
          </a:p>
          <a:p>
            <a:r>
              <a:rPr lang="en-US" altLang="en-US" sz="2400" dirty="0" smtClean="0"/>
              <a:t>Such as </a:t>
            </a:r>
            <a:r>
              <a:rPr lang="en-US" altLang="en-US" sz="2400" dirty="0"/>
              <a:t>mountain ranges, </a:t>
            </a:r>
          </a:p>
          <a:p>
            <a:r>
              <a:rPr lang="en-US" altLang="en-US" sz="2400" dirty="0"/>
              <a:t>hills and valleys </a:t>
            </a:r>
          </a:p>
          <a:p>
            <a:endParaRPr lang="en-US" altLang="en-US" sz="2800" dirty="0"/>
          </a:p>
          <a:p>
            <a:pPr>
              <a:buFontTx/>
              <a:buChar char="•"/>
            </a:pPr>
            <a:r>
              <a:rPr lang="en-US" altLang="en-US" sz="2400" dirty="0" smtClean="0"/>
              <a:t>  </a:t>
            </a:r>
            <a:r>
              <a:rPr lang="en-US" altLang="en-US" sz="2400" dirty="0"/>
              <a:t>Mountains act like a </a:t>
            </a:r>
          </a:p>
          <a:p>
            <a:r>
              <a:rPr lang="en-US" altLang="en-US" sz="2400" dirty="0"/>
              <a:t>barrier to air masses. As air moves up the mountain it cools condenses and rains. On the other side as it moves down it warms and expands causing dryness or the </a:t>
            </a:r>
            <a:r>
              <a:rPr lang="en-US" altLang="en-US" sz="2400" dirty="0" err="1"/>
              <a:t>Rainshadow</a:t>
            </a:r>
            <a:r>
              <a:rPr lang="en-US" altLang="en-US" sz="2400" dirty="0"/>
              <a:t> effect.</a:t>
            </a:r>
          </a:p>
        </p:txBody>
      </p:sp>
      <p:pic>
        <p:nvPicPr>
          <p:cNvPr id="52233" name="Picture 9" descr="oro_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425" y="1052736"/>
            <a:ext cx="39624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17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3346" y="260648"/>
            <a:ext cx="7125113" cy="924475"/>
          </a:xfrm>
        </p:spPr>
        <p:txBody>
          <a:bodyPr/>
          <a:lstStyle/>
          <a:p>
            <a:r>
              <a:rPr lang="en-US" altLang="en-US" dirty="0"/>
              <a:t>Air Masses</a:t>
            </a:r>
            <a:endParaRPr lang="en-CA" altLang="en-US" dirty="0"/>
          </a:p>
        </p:txBody>
      </p:sp>
      <p:sp>
        <p:nvSpPr>
          <p:cNvPr id="81923" name="Rectangle 3"/>
          <p:cNvSpPr>
            <a:spLocks noGrp="1" noChangeArrowheads="1"/>
          </p:cNvSpPr>
          <p:nvPr>
            <p:ph idx="1"/>
          </p:nvPr>
        </p:nvSpPr>
        <p:spPr>
          <a:xfrm>
            <a:off x="179512" y="1052736"/>
            <a:ext cx="4536504" cy="5256584"/>
          </a:xfrm>
        </p:spPr>
        <p:txBody>
          <a:bodyPr/>
          <a:lstStyle/>
          <a:p>
            <a:r>
              <a:rPr lang="en-CA" altLang="en-US" sz="2400" dirty="0"/>
              <a:t>An </a:t>
            </a:r>
            <a:r>
              <a:rPr lang="en-CA" altLang="en-US" sz="2400" b="1" i="1" dirty="0"/>
              <a:t>air mass</a:t>
            </a:r>
            <a:r>
              <a:rPr lang="en-CA" altLang="en-US" sz="2400" dirty="0"/>
              <a:t> is a large volume of air with the climate conditions of the area where it is formed.</a:t>
            </a:r>
          </a:p>
          <a:p>
            <a:r>
              <a:rPr lang="en-CA" altLang="en-US" sz="2400" dirty="0"/>
              <a:t>Air masses originating over oceans contain moisture.  Air masses originating over continental locations are dry.</a:t>
            </a:r>
          </a:p>
          <a:p>
            <a:endParaRPr lang="en-US" altLang="en-US" dirty="0"/>
          </a:p>
        </p:txBody>
      </p:sp>
      <p:pic>
        <p:nvPicPr>
          <p:cNvPr id="81924" name="Picture 4" descr="air-masses-m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93" y="1052736"/>
            <a:ext cx="4654008"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50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ppt_x"/>
                                          </p:val>
                                        </p:tav>
                                        <p:tav tm="100000">
                                          <p:val>
                                            <p:strVal val="#ppt_x"/>
                                          </p:val>
                                        </p:tav>
                                      </p:tavLst>
                                    </p:anim>
                                    <p:anim calcmode="lin" valueType="num">
                                      <p:cBhvr additive="base">
                                        <p:cTn id="8"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609600" y="609600"/>
            <a:ext cx="79248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500"/>
              <a:t>N = Nearness to Water:</a:t>
            </a:r>
          </a:p>
          <a:p>
            <a:pPr>
              <a:spcBef>
                <a:spcPct val="50000"/>
              </a:spcBef>
            </a:pPr>
            <a:endParaRPr lang="en-US" altLang="en-US" sz="3000"/>
          </a:p>
          <a:p>
            <a:pPr>
              <a:spcBef>
                <a:spcPct val="50000"/>
              </a:spcBef>
            </a:pPr>
            <a:endParaRPr lang="en-US" altLang="en-US" sz="3000">
              <a:latin typeface="Comic Sans MS" pitchFamily="66" charset="0"/>
            </a:endParaRPr>
          </a:p>
        </p:txBody>
      </p:sp>
      <p:sp>
        <p:nvSpPr>
          <p:cNvPr id="29701" name="Text Box 5"/>
          <p:cNvSpPr txBox="1">
            <a:spLocks noChangeArrowheads="1"/>
          </p:cNvSpPr>
          <p:nvPr/>
        </p:nvSpPr>
        <p:spPr bwMode="auto">
          <a:xfrm>
            <a:off x="3717925" y="1941513"/>
            <a:ext cx="199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29702" name="Text Box 6"/>
          <p:cNvSpPr txBox="1">
            <a:spLocks noChangeArrowheads="1"/>
          </p:cNvSpPr>
          <p:nvPr/>
        </p:nvSpPr>
        <p:spPr bwMode="auto">
          <a:xfrm>
            <a:off x="457200" y="1676400"/>
            <a:ext cx="52578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200" dirty="0" smtClean="0"/>
              <a:t>Bodies </a:t>
            </a:r>
            <a:r>
              <a:rPr lang="en-US" altLang="en-US" sz="2200" dirty="0"/>
              <a:t>of water have a </a:t>
            </a:r>
          </a:p>
          <a:p>
            <a:r>
              <a:rPr lang="en-US" altLang="en-US" sz="2200" b="1" dirty="0"/>
              <a:t>   moderating effect</a:t>
            </a:r>
            <a:r>
              <a:rPr lang="en-US" altLang="en-US" sz="2200" dirty="0"/>
              <a:t> on land </a:t>
            </a:r>
          </a:p>
          <a:p>
            <a:r>
              <a:rPr lang="en-US" altLang="en-US" sz="2200" dirty="0"/>
              <a:t>   temperatures</a:t>
            </a:r>
          </a:p>
          <a:p>
            <a:pPr marL="342900" indent="-342900">
              <a:buFont typeface="Arial" panose="020B0604020202020204" pitchFamily="34" charset="0"/>
              <a:buChar char="•"/>
            </a:pPr>
            <a:r>
              <a:rPr lang="en-US" altLang="en-US" sz="2200" dirty="0" smtClean="0"/>
              <a:t>Oceans </a:t>
            </a:r>
            <a:r>
              <a:rPr lang="en-US" altLang="en-US" sz="2200" dirty="0"/>
              <a:t>and lakes heat up and </a:t>
            </a:r>
          </a:p>
          <a:p>
            <a:r>
              <a:rPr lang="en-US" altLang="en-US" sz="2200" dirty="0"/>
              <a:t>   cool down more slowly than land </a:t>
            </a:r>
          </a:p>
          <a:p>
            <a:r>
              <a:rPr lang="en-US" altLang="en-US" sz="2200" dirty="0"/>
              <a:t>   </a:t>
            </a:r>
            <a:r>
              <a:rPr lang="en-US" altLang="en-US" sz="2200" dirty="0" smtClean="0"/>
              <a:t>masses </a:t>
            </a:r>
          </a:p>
          <a:p>
            <a:pPr marL="342900" indent="-342900">
              <a:buFont typeface="Arial" panose="020B0604020202020204" pitchFamily="34" charset="0"/>
              <a:buChar char="•"/>
            </a:pPr>
            <a:r>
              <a:rPr lang="en-US" altLang="en-US" sz="2200" dirty="0" smtClean="0"/>
              <a:t>In </a:t>
            </a:r>
            <a:r>
              <a:rPr lang="en-US" altLang="en-US" sz="2200" dirty="0"/>
              <a:t>the summer </a:t>
            </a:r>
            <a:r>
              <a:rPr lang="en-US" altLang="en-US" sz="2200" dirty="0">
                <a:sym typeface="Wingdings" pitchFamily="2" charset="2"/>
              </a:rPr>
              <a:t>a body of</a:t>
            </a:r>
            <a:r>
              <a:rPr lang="en-US" altLang="en-US" sz="2200" dirty="0"/>
              <a:t> water </a:t>
            </a:r>
            <a:r>
              <a:rPr lang="en-US" altLang="en-US" sz="2200" dirty="0" smtClean="0"/>
              <a:t>remains </a:t>
            </a:r>
            <a:r>
              <a:rPr lang="en-US" altLang="en-US" sz="2200" dirty="0"/>
              <a:t>cooler </a:t>
            </a:r>
            <a:r>
              <a:rPr lang="en-US" altLang="en-US" sz="2200" dirty="0" smtClean="0"/>
              <a:t>than </a:t>
            </a:r>
            <a:r>
              <a:rPr lang="en-US" altLang="en-US" sz="2200" dirty="0"/>
              <a:t>the land surrounding it.  When wind blows, it brings </a:t>
            </a:r>
            <a:r>
              <a:rPr lang="en-US" altLang="en-US" sz="2200" dirty="0" smtClean="0"/>
              <a:t>cool </a:t>
            </a:r>
            <a:r>
              <a:rPr lang="en-US" altLang="en-US" sz="2200" dirty="0"/>
              <a:t>air over the </a:t>
            </a:r>
            <a:r>
              <a:rPr lang="en-US" altLang="en-US" sz="2200" dirty="0" smtClean="0"/>
              <a:t>land.</a:t>
            </a:r>
          </a:p>
          <a:p>
            <a:pPr marL="342900" indent="-342900">
              <a:buFont typeface="Arial" panose="020B0604020202020204" pitchFamily="34" charset="0"/>
              <a:buChar char="•"/>
            </a:pPr>
            <a:r>
              <a:rPr lang="en-US" altLang="en-US" sz="2200" dirty="0" smtClean="0"/>
              <a:t>In </a:t>
            </a:r>
            <a:r>
              <a:rPr lang="en-US" altLang="en-US" sz="2200" dirty="0"/>
              <a:t>the winter </a:t>
            </a:r>
            <a:r>
              <a:rPr lang="en-US" altLang="en-US" sz="2200" dirty="0">
                <a:sym typeface="Wingdings" pitchFamily="2" charset="2"/>
              </a:rPr>
              <a:t>bodies of</a:t>
            </a:r>
            <a:r>
              <a:rPr lang="en-US" altLang="en-US" sz="2200" dirty="0"/>
              <a:t> water retain their heat and are </a:t>
            </a:r>
            <a:r>
              <a:rPr lang="en-US" altLang="en-US" sz="2200" dirty="0" smtClean="0"/>
              <a:t>warmer </a:t>
            </a:r>
            <a:r>
              <a:rPr lang="en-US" altLang="en-US" sz="2200" dirty="0"/>
              <a:t>than the land.  When wind blows, it bring </a:t>
            </a:r>
            <a:r>
              <a:rPr lang="en-US" altLang="en-US" sz="2200" dirty="0" smtClean="0"/>
              <a:t>warm </a:t>
            </a:r>
            <a:r>
              <a:rPr lang="en-US" altLang="en-US" sz="2200" dirty="0"/>
              <a:t>air over the land</a:t>
            </a:r>
            <a:r>
              <a:rPr lang="en-US" altLang="en-US" sz="2200" dirty="0" smtClean="0"/>
              <a:t>.</a:t>
            </a:r>
            <a:endParaRPr lang="en-US" altLang="en-US" sz="2200" dirty="0"/>
          </a:p>
        </p:txBody>
      </p:sp>
      <p:pic>
        <p:nvPicPr>
          <p:cNvPr id="29707" name="Picture 11" descr="lak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91200" y="1600200"/>
            <a:ext cx="3124200" cy="2661523"/>
          </a:xfrm>
          <a:ln>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0048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CA" altLang="en-US" smtClean="0"/>
              <a:t>Average Annual Temperature</a:t>
            </a:r>
          </a:p>
        </p:txBody>
      </p:sp>
      <p:sp>
        <p:nvSpPr>
          <p:cNvPr id="11267" name="Rectangle 3"/>
          <p:cNvSpPr>
            <a:spLocks noGrp="1" noChangeArrowheads="1"/>
          </p:cNvSpPr>
          <p:nvPr>
            <p:ph type="body" sz="half" idx="1"/>
          </p:nvPr>
        </p:nvSpPr>
        <p:spPr/>
        <p:txBody>
          <a:bodyPr>
            <a:normAutofit fontScale="92500" lnSpcReduction="10000"/>
          </a:bodyPr>
          <a:lstStyle/>
          <a:p>
            <a:pPr eaLnBrk="1" hangingPunct="1"/>
            <a:r>
              <a:rPr lang="en-CA" altLang="en-US" sz="2000" smtClean="0"/>
              <a:t>The overall average temperature for a station tells you how hot or cold the location is in general.</a:t>
            </a:r>
          </a:p>
          <a:p>
            <a:pPr eaLnBrk="1" hangingPunct="1"/>
            <a:r>
              <a:rPr lang="en-CA" altLang="en-US" sz="2000" smtClean="0"/>
              <a:t>Calculated by adding all the average monthly temperatures and dividing by 12.</a:t>
            </a:r>
          </a:p>
          <a:p>
            <a:pPr eaLnBrk="1" hangingPunct="1"/>
            <a:r>
              <a:rPr lang="en-CA" altLang="en-US" sz="2000" smtClean="0"/>
              <a:t>For example: Toronto </a:t>
            </a:r>
          </a:p>
          <a:p>
            <a:pPr eaLnBrk="1" hangingPunct="1">
              <a:buFont typeface="Wingdings" pitchFamily="2" charset="2"/>
              <a:buNone/>
            </a:pPr>
            <a:r>
              <a:rPr lang="en-CA" altLang="en-US" sz="2000" smtClean="0"/>
              <a:t>Adding of all temp. values= 115       115/12=9.6</a:t>
            </a:r>
            <a:r>
              <a:rPr lang="en-US" altLang="en-US" sz="2000" smtClean="0">
                <a:cs typeface="Arial" charset="0"/>
              </a:rPr>
              <a:t>ºC</a:t>
            </a:r>
          </a:p>
          <a:p>
            <a:pPr eaLnBrk="1" hangingPunct="1">
              <a:buFont typeface="Wingdings" pitchFamily="2" charset="2"/>
              <a:buNone/>
            </a:pPr>
            <a:endParaRPr lang="en-CA" altLang="en-US" sz="2000" smtClean="0"/>
          </a:p>
        </p:txBody>
      </p:sp>
      <p:graphicFrame>
        <p:nvGraphicFramePr>
          <p:cNvPr id="23675" name="Group 123"/>
          <p:cNvGraphicFramePr>
            <a:graphicFrameLocks noGrp="1"/>
          </p:cNvGraphicFramePr>
          <p:nvPr>
            <p:ph sz="half" idx="2"/>
          </p:nvPr>
        </p:nvGraphicFramePr>
        <p:xfrm>
          <a:off x="755650" y="3941763"/>
          <a:ext cx="8208963" cy="2235200"/>
        </p:xfrm>
        <a:graphic>
          <a:graphicData uri="http://schemas.openxmlformats.org/drawingml/2006/table">
            <a:tbl>
              <a:tblPr/>
              <a:tblGrid>
                <a:gridCol w="720725"/>
                <a:gridCol w="574675"/>
                <a:gridCol w="598488"/>
                <a:gridCol w="631825"/>
                <a:gridCol w="631825"/>
                <a:gridCol w="631825"/>
                <a:gridCol w="630237"/>
                <a:gridCol w="631825"/>
                <a:gridCol w="631825"/>
                <a:gridCol w="631825"/>
                <a:gridCol w="631825"/>
                <a:gridCol w="630238"/>
                <a:gridCol w="631825"/>
              </a:tblGrid>
              <a:tr h="730416">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J</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F</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J</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J</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O</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D</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36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Avg. temp</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a:t>
                      </a:r>
                      <a:r>
                        <a:rPr kumimoji="0" lang="en-US" altLang="en-US" sz="1400" b="0" i="0" u="none" strike="noStrike" cap="none" normalizeH="0" baseline="0" smtClean="0">
                          <a:ln>
                            <a:noFill/>
                          </a:ln>
                          <a:solidFill>
                            <a:schemeClr val="tx1"/>
                          </a:solidFill>
                          <a:effectLst/>
                          <a:latin typeface="Arial" charset="0"/>
                          <a:cs typeface="Arial" charset="0"/>
                        </a:rPr>
                        <a:t>ºC)</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-4.5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0.5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19</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22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21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-2</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416">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Precip</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(mm)</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57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73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81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64</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6932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CA" altLang="en-US" smtClean="0"/>
              <a:t>Temperature Range</a:t>
            </a:r>
          </a:p>
        </p:txBody>
      </p:sp>
      <p:sp>
        <p:nvSpPr>
          <p:cNvPr id="12291" name="Rectangle 3"/>
          <p:cNvSpPr>
            <a:spLocks noGrp="1" noChangeArrowheads="1"/>
          </p:cNvSpPr>
          <p:nvPr>
            <p:ph idx="1"/>
          </p:nvPr>
        </p:nvSpPr>
        <p:spPr/>
        <p:txBody>
          <a:bodyPr>
            <a:normAutofit/>
          </a:bodyPr>
          <a:lstStyle/>
          <a:p>
            <a:pPr eaLnBrk="1" hangingPunct="1"/>
            <a:r>
              <a:rPr lang="en-CA" altLang="en-US" smtClean="0"/>
              <a:t>Temperature range is the difference between the highest average monthly temperature and lowest average monthly temperature.</a:t>
            </a:r>
          </a:p>
          <a:p>
            <a:pPr eaLnBrk="1" hangingPunct="1"/>
            <a:r>
              <a:rPr lang="en-CA" altLang="en-US" smtClean="0"/>
              <a:t>It is calculated by subtracting the lowest temperature from the highest temperature.</a:t>
            </a:r>
          </a:p>
          <a:p>
            <a:pPr eaLnBrk="1" hangingPunct="1"/>
            <a:r>
              <a:rPr lang="en-CA" altLang="en-US" smtClean="0"/>
              <a:t>For example:  Toronto</a:t>
            </a:r>
          </a:p>
          <a:p>
            <a:pPr eaLnBrk="1" hangingPunct="1">
              <a:buFont typeface="Wingdings" pitchFamily="2" charset="2"/>
              <a:buNone/>
            </a:pPr>
            <a:r>
              <a:rPr lang="en-CA" altLang="en-US" smtClean="0"/>
              <a:t>	Max. monthly temp: 22 </a:t>
            </a:r>
            <a:r>
              <a:rPr lang="en-US" altLang="en-US" smtClean="0">
                <a:cs typeface="Arial" charset="0"/>
              </a:rPr>
              <a:t>ºC</a:t>
            </a:r>
          </a:p>
          <a:p>
            <a:pPr eaLnBrk="1" hangingPunct="1">
              <a:buFont typeface="Wingdings" pitchFamily="2" charset="2"/>
              <a:buNone/>
            </a:pPr>
            <a:r>
              <a:rPr lang="en-US" altLang="en-US" smtClean="0">
                <a:cs typeface="Arial" charset="0"/>
              </a:rPr>
              <a:t>	Min. monthly temp: -4.5 ºC</a:t>
            </a:r>
          </a:p>
          <a:p>
            <a:pPr eaLnBrk="1" hangingPunct="1">
              <a:buFont typeface="Wingdings" pitchFamily="2" charset="2"/>
              <a:buNone/>
            </a:pPr>
            <a:r>
              <a:rPr lang="en-US" altLang="en-US" smtClean="0">
                <a:cs typeface="Arial" charset="0"/>
              </a:rPr>
              <a:t>	22-(-4.5)=26.5 ºC temperature range</a:t>
            </a:r>
            <a:endParaRPr lang="en-CA" altLang="en-US" smtClean="0">
              <a:cs typeface="Arial" charset="0"/>
            </a:endParaRPr>
          </a:p>
        </p:txBody>
      </p:sp>
    </p:spTree>
    <p:extLst>
      <p:ext uri="{BB962C8B-B14F-4D97-AF65-F5344CB8AC3E}">
        <p14:creationId xmlns:p14="http://schemas.microsoft.com/office/powerpoint/2010/main" val="2587759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CA" altLang="en-US" smtClean="0"/>
              <a:t>Total Precipitation</a:t>
            </a:r>
          </a:p>
        </p:txBody>
      </p:sp>
      <p:sp>
        <p:nvSpPr>
          <p:cNvPr id="13315" name="Rectangle 3"/>
          <p:cNvSpPr>
            <a:spLocks noGrp="1" noChangeArrowheads="1"/>
          </p:cNvSpPr>
          <p:nvPr>
            <p:ph type="body" sz="half" idx="1"/>
          </p:nvPr>
        </p:nvSpPr>
        <p:spPr/>
        <p:txBody>
          <a:bodyPr>
            <a:normAutofit fontScale="92500" lnSpcReduction="10000"/>
          </a:bodyPr>
          <a:lstStyle/>
          <a:p>
            <a:pPr eaLnBrk="1" hangingPunct="1"/>
            <a:r>
              <a:rPr lang="en-CA" altLang="en-US" sz="2400" smtClean="0"/>
              <a:t>Tells how wet or dry an area is</a:t>
            </a:r>
          </a:p>
          <a:p>
            <a:pPr eaLnBrk="1" hangingPunct="1"/>
            <a:r>
              <a:rPr lang="en-CA" altLang="en-US" sz="2400" smtClean="0"/>
              <a:t>Calculated by adding all the monthly precipitation values.</a:t>
            </a:r>
          </a:p>
          <a:p>
            <a:pPr eaLnBrk="1" hangingPunct="1"/>
            <a:r>
              <a:rPr lang="en-CA" altLang="en-US" sz="2400" smtClean="0"/>
              <a:t>For example: Toronto</a:t>
            </a:r>
          </a:p>
          <a:p>
            <a:pPr eaLnBrk="1" hangingPunct="1">
              <a:buFont typeface="Wingdings" pitchFamily="2" charset="2"/>
              <a:buNone/>
            </a:pPr>
            <a:r>
              <a:rPr lang="en-CA" altLang="en-US" sz="2400" smtClean="0"/>
              <a:t>	Adding all the Precip. values together= 790 mm</a:t>
            </a:r>
          </a:p>
        </p:txBody>
      </p:sp>
      <p:graphicFrame>
        <p:nvGraphicFramePr>
          <p:cNvPr id="25664" name="Group 64"/>
          <p:cNvGraphicFramePr>
            <a:graphicFrameLocks noGrp="1"/>
          </p:cNvGraphicFramePr>
          <p:nvPr>
            <p:ph sz="half" idx="2"/>
          </p:nvPr>
        </p:nvGraphicFramePr>
        <p:xfrm>
          <a:off x="755650" y="3941763"/>
          <a:ext cx="8137525" cy="2206626"/>
        </p:xfrm>
        <a:graphic>
          <a:graphicData uri="http://schemas.openxmlformats.org/drawingml/2006/table">
            <a:tbl>
              <a:tblPr/>
              <a:tblGrid>
                <a:gridCol w="738188"/>
                <a:gridCol w="546100"/>
                <a:gridCol w="593725"/>
                <a:gridCol w="625475"/>
                <a:gridCol w="625475"/>
                <a:gridCol w="627062"/>
                <a:gridCol w="625475"/>
                <a:gridCol w="627063"/>
                <a:gridCol w="625475"/>
                <a:gridCol w="625475"/>
                <a:gridCol w="627062"/>
                <a:gridCol w="623888"/>
                <a:gridCol w="627062"/>
              </a:tblGrid>
              <a:tr h="71612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J</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F</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M</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A</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M</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J</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J</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A</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O</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2400" b="0" i="0" u="none" strike="noStrike" cap="none" normalizeH="0" baseline="0" smtClean="0">
                          <a:ln>
                            <a:noFill/>
                          </a:ln>
                          <a:solidFill>
                            <a:schemeClr val="tx1"/>
                          </a:solidFill>
                          <a:effectLst/>
                          <a:latin typeface="Arial" charset="0"/>
                        </a:rPr>
                        <a:t>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370">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Avg. temp</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a:t>
                      </a:r>
                      <a:r>
                        <a:rPr kumimoji="0" lang="en-US" altLang="en-US" sz="1400" b="0" i="0" u="none" strike="noStrike" cap="none" normalizeH="0" baseline="0" smtClean="0">
                          <a:ln>
                            <a:noFill/>
                          </a:ln>
                          <a:solidFill>
                            <a:schemeClr val="tx1"/>
                          </a:solidFill>
                          <a:effectLst/>
                          <a:latin typeface="Arial" charset="0"/>
                          <a:cs typeface="Arial" charset="0"/>
                        </a:rPr>
                        <a:t>ºC)</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-4.5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0.5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8</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19</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22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21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11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12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Precip</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400" b="0" i="0" u="none" strike="noStrike" cap="none" normalizeH="0" baseline="0" smtClean="0">
                          <a:ln>
                            <a:noFill/>
                          </a:ln>
                          <a:solidFill>
                            <a:schemeClr val="tx1"/>
                          </a:solidFill>
                          <a:effectLst/>
                          <a:latin typeface="Arial" charset="0"/>
                        </a:rPr>
                        <a:t>(mm)</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57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73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81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CA" altLang="en-US" sz="1600" b="0" i="0" u="none" strike="noStrike" cap="none" normalizeH="0" baseline="0" smtClean="0">
                          <a:ln>
                            <a:noFill/>
                          </a:ln>
                          <a:solidFill>
                            <a:schemeClr val="tx1"/>
                          </a:solidFill>
                          <a:effectLst/>
                          <a:latin typeface="Arial" charset="0"/>
                        </a:rPr>
                        <a:t>64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8131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CA" altLang="en-US" smtClean="0"/>
              <a:t>Weather</a:t>
            </a:r>
          </a:p>
        </p:txBody>
      </p:sp>
      <p:sp>
        <p:nvSpPr>
          <p:cNvPr id="4099" name="Rectangle 4"/>
          <p:cNvSpPr>
            <a:spLocks noGrp="1" noChangeArrowheads="1"/>
          </p:cNvSpPr>
          <p:nvPr>
            <p:ph type="body" sz="half" idx="1"/>
          </p:nvPr>
        </p:nvSpPr>
        <p:spPr/>
        <p:txBody>
          <a:bodyPr>
            <a:normAutofit lnSpcReduction="10000"/>
          </a:bodyPr>
          <a:lstStyle/>
          <a:p>
            <a:pPr eaLnBrk="1" hangingPunct="1"/>
            <a:r>
              <a:rPr lang="en-CA" altLang="en-US" sz="2400" smtClean="0"/>
              <a:t>is the condition of the atmosphere which lasts over a short time period and for a small area</a:t>
            </a:r>
          </a:p>
          <a:p>
            <a:pPr eaLnBrk="1" hangingPunct="1"/>
            <a:r>
              <a:rPr lang="en-CA" altLang="en-US" sz="2400" smtClean="0"/>
              <a:t>consists of characteristics such as temperature, precipitation, wind, humidity, cloud cover, visibility, and air pressure.</a:t>
            </a:r>
          </a:p>
          <a:p>
            <a:pPr eaLnBrk="1" hangingPunct="1"/>
            <a:endParaRPr lang="en-CA" altLang="en-US" sz="2400" smtClean="0"/>
          </a:p>
        </p:txBody>
      </p:sp>
      <p:pic>
        <p:nvPicPr>
          <p:cNvPr id="4100" name="Picture 8" descr="j0293828"/>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909462" y="1776724"/>
            <a:ext cx="1744675" cy="1836115"/>
          </a:xfrm>
        </p:spPr>
      </p:pic>
      <p:pic>
        <p:nvPicPr>
          <p:cNvPr id="4101" name="Picture 9" descr="j029383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5850941" y="4174522"/>
            <a:ext cx="1861718" cy="1723644"/>
          </a:xfrm>
        </p:spPr>
      </p:pic>
    </p:spTree>
    <p:extLst>
      <p:ext uri="{BB962C8B-B14F-4D97-AF65-F5344CB8AC3E}">
        <p14:creationId xmlns:p14="http://schemas.microsoft.com/office/powerpoint/2010/main" val="4196818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CA" altLang="en-US" smtClean="0"/>
              <a:t>Continental Climates</a:t>
            </a:r>
          </a:p>
        </p:txBody>
      </p:sp>
      <p:sp>
        <p:nvSpPr>
          <p:cNvPr id="20483" name="Rectangle 3"/>
          <p:cNvSpPr>
            <a:spLocks noGrp="1" noChangeArrowheads="1"/>
          </p:cNvSpPr>
          <p:nvPr>
            <p:ph idx="1"/>
          </p:nvPr>
        </p:nvSpPr>
        <p:spPr/>
        <p:txBody>
          <a:bodyPr>
            <a:normAutofit/>
          </a:bodyPr>
          <a:lstStyle/>
          <a:p>
            <a:pPr marL="533400" indent="-533400" eaLnBrk="1" hangingPunct="1">
              <a:buFont typeface="Wingdings" pitchFamily="2" charset="2"/>
              <a:buNone/>
              <a:defRPr/>
            </a:pPr>
            <a:r>
              <a:rPr lang="en-CA" altLang="en-US" smtClean="0"/>
              <a:t>In Canada, land areas that are far away from</a:t>
            </a:r>
          </a:p>
          <a:p>
            <a:pPr marL="533400" indent="-533400" eaLnBrk="1" hangingPunct="1">
              <a:buFont typeface="Wingdings" pitchFamily="2" charset="2"/>
              <a:buNone/>
              <a:defRPr/>
            </a:pPr>
            <a:r>
              <a:rPr lang="en-CA" altLang="en-US" smtClean="0"/>
              <a:t>the ocean are generally very cold and dry in the</a:t>
            </a:r>
          </a:p>
          <a:p>
            <a:pPr marL="533400" indent="-533400" eaLnBrk="1" hangingPunct="1">
              <a:buFont typeface="Wingdings" pitchFamily="2" charset="2"/>
              <a:buNone/>
              <a:defRPr/>
            </a:pPr>
            <a:r>
              <a:rPr lang="en-CA" altLang="en-US" smtClean="0"/>
              <a:t>winter and very hot and dry in the summer.</a:t>
            </a:r>
          </a:p>
          <a:p>
            <a:pPr marL="533400" indent="-533400" eaLnBrk="1" hangingPunct="1">
              <a:buFont typeface="Wingdings" pitchFamily="2" charset="2"/>
              <a:buNone/>
              <a:defRPr/>
            </a:pPr>
            <a:r>
              <a:rPr lang="en-CA" altLang="en-US" smtClean="0"/>
              <a:t>This is called "Continental Climate".</a:t>
            </a:r>
          </a:p>
          <a:p>
            <a:pPr marL="533400" indent="-533400" eaLnBrk="1" hangingPunct="1">
              <a:buFont typeface="Wingdings" pitchFamily="2" charset="2"/>
              <a:buAutoNum type="arabicPeriod"/>
              <a:defRPr/>
            </a:pPr>
            <a:r>
              <a:rPr lang="en-CA" altLang="en-US" smtClean="0">
                <a:effectLst>
                  <a:outerShdw blurRad="38100" dist="38100" dir="2700000" algn="tl">
                    <a:srgbClr val="FFFFFF"/>
                  </a:outerShdw>
                </a:effectLst>
              </a:rPr>
              <a:t>Large temperature range (more than 25</a:t>
            </a:r>
            <a:r>
              <a:rPr lang="en-US" altLang="en-US" smtClean="0">
                <a:effectLst>
                  <a:outerShdw blurRad="38100" dist="38100" dir="2700000" algn="tl">
                    <a:srgbClr val="FFFFFF"/>
                  </a:outerShdw>
                </a:effectLst>
                <a:cs typeface="Arial" charset="0"/>
              </a:rPr>
              <a:t>ºC)</a:t>
            </a:r>
          </a:p>
          <a:p>
            <a:pPr marL="533400" indent="-533400" eaLnBrk="1" hangingPunct="1">
              <a:buFont typeface="Wingdings" pitchFamily="2" charset="2"/>
              <a:buAutoNum type="arabicPeriod"/>
              <a:defRPr/>
            </a:pPr>
            <a:r>
              <a:rPr lang="en-US" altLang="en-US" smtClean="0">
                <a:effectLst>
                  <a:outerShdw blurRad="38100" dist="38100" dir="2700000" algn="tl">
                    <a:srgbClr val="FFFFFF"/>
                  </a:outerShdw>
                </a:effectLst>
                <a:cs typeface="Arial" charset="0"/>
              </a:rPr>
              <a:t>Low total precipitation (less than 1000 mm yearly)</a:t>
            </a:r>
          </a:p>
          <a:p>
            <a:pPr marL="533400" indent="-533400" eaLnBrk="1" hangingPunct="1">
              <a:buFont typeface="Wingdings" pitchFamily="2" charset="2"/>
              <a:buAutoNum type="arabicPeriod"/>
              <a:defRPr/>
            </a:pPr>
            <a:r>
              <a:rPr lang="en-US" altLang="en-US" smtClean="0">
                <a:effectLst>
                  <a:outerShdw blurRad="38100" dist="38100" dir="2700000" algn="tl">
                    <a:srgbClr val="FFFFFF"/>
                  </a:outerShdw>
                </a:effectLst>
                <a:cs typeface="Arial" charset="0"/>
              </a:rPr>
              <a:t>Receive more precipitation in the summer months than the winter months.</a:t>
            </a:r>
          </a:p>
        </p:txBody>
      </p:sp>
    </p:spTree>
    <p:extLst>
      <p:ext uri="{BB962C8B-B14F-4D97-AF65-F5344CB8AC3E}">
        <p14:creationId xmlns:p14="http://schemas.microsoft.com/office/powerpoint/2010/main" val="3537089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CA" altLang="en-US" smtClean="0"/>
              <a:t>Maritime Climates</a:t>
            </a:r>
          </a:p>
        </p:txBody>
      </p:sp>
      <p:sp>
        <p:nvSpPr>
          <p:cNvPr id="15363" name="Rectangle 3"/>
          <p:cNvSpPr>
            <a:spLocks noGrp="1" noChangeArrowheads="1"/>
          </p:cNvSpPr>
          <p:nvPr>
            <p:ph idx="1"/>
          </p:nvPr>
        </p:nvSpPr>
        <p:spPr/>
        <p:txBody>
          <a:bodyPr>
            <a:normAutofit/>
          </a:bodyPr>
          <a:lstStyle/>
          <a:p>
            <a:pPr eaLnBrk="1" hangingPunct="1"/>
            <a:r>
              <a:rPr lang="en-CA" altLang="en-US" smtClean="0"/>
              <a:t>Large bodies of water have a </a:t>
            </a:r>
            <a:r>
              <a:rPr lang="en-CA" altLang="en-US" u="sng" smtClean="0"/>
              <a:t>moderating</a:t>
            </a:r>
            <a:r>
              <a:rPr lang="en-CA" altLang="en-US" smtClean="0"/>
              <a:t> effect on the land nearby because the water takes a long time to heat up in the summer and a long time to cool off in the winter. The temperature of the water affects the temperature of the land.</a:t>
            </a:r>
          </a:p>
          <a:p>
            <a:pPr eaLnBrk="1" hangingPunct="1"/>
            <a:r>
              <a:rPr lang="en-CA" altLang="en-US" smtClean="0"/>
              <a:t>Areas near large bodies of water have cool, moist winters and warm, moist summers. This is called "Maritime Climates"</a:t>
            </a:r>
          </a:p>
          <a:p>
            <a:pPr eaLnBrk="1" hangingPunct="1"/>
            <a:endParaRPr lang="en-CA" altLang="en-US" smtClean="0"/>
          </a:p>
        </p:txBody>
      </p:sp>
    </p:spTree>
    <p:extLst>
      <p:ext uri="{BB962C8B-B14F-4D97-AF65-F5344CB8AC3E}">
        <p14:creationId xmlns:p14="http://schemas.microsoft.com/office/powerpoint/2010/main" val="2797025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CA" altLang="en-US" smtClean="0"/>
              <a:t>Maritime Climates</a:t>
            </a:r>
          </a:p>
        </p:txBody>
      </p:sp>
      <p:sp>
        <p:nvSpPr>
          <p:cNvPr id="27651" name="Rectangle 3"/>
          <p:cNvSpPr>
            <a:spLocks noGrp="1" noChangeArrowheads="1"/>
          </p:cNvSpPr>
          <p:nvPr>
            <p:ph idx="1"/>
          </p:nvPr>
        </p:nvSpPr>
        <p:spPr/>
        <p:txBody>
          <a:bodyPr/>
          <a:lstStyle/>
          <a:p>
            <a:pPr marL="533400" indent="-533400" eaLnBrk="1" hangingPunct="1">
              <a:buFont typeface="Wingdings" pitchFamily="2" charset="2"/>
              <a:buNone/>
              <a:defRPr/>
            </a:pPr>
            <a:endParaRPr lang="en-CA" altLang="en-US" smtClean="0">
              <a:effectLst>
                <a:outerShdw blurRad="38100" dist="38100" dir="2700000" algn="tl">
                  <a:srgbClr val="FFFFFF"/>
                </a:outerShdw>
              </a:effectLst>
            </a:endParaRPr>
          </a:p>
          <a:p>
            <a:pPr marL="533400" indent="-533400" eaLnBrk="1" hangingPunct="1">
              <a:buFont typeface="Wingdings" pitchFamily="2" charset="2"/>
              <a:buAutoNum type="arabicPeriod"/>
              <a:defRPr/>
            </a:pPr>
            <a:r>
              <a:rPr lang="en-CA" altLang="en-US" smtClean="0">
                <a:effectLst>
                  <a:outerShdw blurRad="38100" dist="38100" dir="2700000" algn="tl">
                    <a:srgbClr val="FFFFFF"/>
                  </a:outerShdw>
                </a:effectLst>
              </a:rPr>
              <a:t>Low temperature range (less than 25</a:t>
            </a:r>
            <a:r>
              <a:rPr lang="en-US" altLang="en-US" smtClean="0">
                <a:effectLst>
                  <a:outerShdw blurRad="38100" dist="38100" dir="2700000" algn="tl">
                    <a:srgbClr val="FFFFFF"/>
                  </a:outerShdw>
                </a:effectLst>
                <a:cs typeface="Arial" charset="0"/>
              </a:rPr>
              <a:t>ºc)</a:t>
            </a:r>
          </a:p>
          <a:p>
            <a:pPr marL="533400" indent="-533400" eaLnBrk="1" hangingPunct="1">
              <a:buFont typeface="Wingdings" pitchFamily="2" charset="2"/>
              <a:buAutoNum type="arabicPeriod"/>
              <a:defRPr/>
            </a:pPr>
            <a:endParaRPr lang="en-US" altLang="en-US" smtClean="0">
              <a:effectLst>
                <a:outerShdw blurRad="38100" dist="38100" dir="2700000" algn="tl">
                  <a:srgbClr val="FFFFFF"/>
                </a:outerShdw>
              </a:effectLst>
              <a:cs typeface="Arial" charset="0"/>
            </a:endParaRPr>
          </a:p>
          <a:p>
            <a:pPr marL="533400" indent="-533400" eaLnBrk="1" hangingPunct="1">
              <a:buFont typeface="Wingdings" pitchFamily="2" charset="2"/>
              <a:buAutoNum type="arabicPeriod"/>
              <a:defRPr/>
            </a:pPr>
            <a:r>
              <a:rPr lang="en-US" altLang="en-US" smtClean="0">
                <a:effectLst>
                  <a:outerShdw blurRad="38100" dist="38100" dir="2700000" algn="tl">
                    <a:srgbClr val="FFFFFF"/>
                  </a:outerShdw>
                </a:effectLst>
                <a:cs typeface="Arial" charset="0"/>
              </a:rPr>
              <a:t>High total precipitation (more than 1000 mm)</a:t>
            </a:r>
          </a:p>
          <a:p>
            <a:pPr marL="533400" indent="-533400" eaLnBrk="1" hangingPunct="1">
              <a:buFont typeface="Wingdings" pitchFamily="2" charset="2"/>
              <a:buAutoNum type="arabicPeriod"/>
              <a:defRPr/>
            </a:pPr>
            <a:endParaRPr lang="en-US" altLang="en-US" smtClean="0">
              <a:effectLst>
                <a:outerShdw blurRad="38100" dist="38100" dir="2700000" algn="tl">
                  <a:srgbClr val="FFFFFF"/>
                </a:outerShdw>
              </a:effectLst>
              <a:cs typeface="Arial" charset="0"/>
            </a:endParaRPr>
          </a:p>
          <a:p>
            <a:pPr marL="533400" indent="-533400" eaLnBrk="1" hangingPunct="1">
              <a:buFont typeface="Wingdings" pitchFamily="2" charset="2"/>
              <a:buAutoNum type="arabicPeriod"/>
              <a:defRPr/>
            </a:pPr>
            <a:r>
              <a:rPr lang="en-US" altLang="en-US" smtClean="0">
                <a:effectLst>
                  <a:outerShdw blurRad="38100" dist="38100" dir="2700000" algn="tl">
                    <a:srgbClr val="FFFFFF"/>
                  </a:outerShdw>
                </a:effectLst>
                <a:cs typeface="Arial" charset="0"/>
              </a:rPr>
              <a:t>More precipitation in the winter months than the summer months.</a:t>
            </a:r>
          </a:p>
        </p:txBody>
      </p:sp>
    </p:spTree>
    <p:extLst>
      <p:ext uri="{BB962C8B-B14F-4D97-AF65-F5344CB8AC3E}">
        <p14:creationId xmlns:p14="http://schemas.microsoft.com/office/powerpoint/2010/main" val="265474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CA" altLang="en-US" smtClean="0"/>
              <a:t>Great Lakes Climate</a:t>
            </a:r>
          </a:p>
        </p:txBody>
      </p:sp>
      <p:sp>
        <p:nvSpPr>
          <p:cNvPr id="28675" name="Rectangle 3"/>
          <p:cNvSpPr>
            <a:spLocks noGrp="1" noChangeArrowheads="1"/>
          </p:cNvSpPr>
          <p:nvPr>
            <p:ph idx="1"/>
          </p:nvPr>
        </p:nvSpPr>
        <p:spPr/>
        <p:txBody>
          <a:bodyPr>
            <a:normAutofit/>
          </a:bodyPr>
          <a:lstStyle/>
          <a:p>
            <a:pPr marL="533400" indent="-533400" eaLnBrk="1" hangingPunct="1">
              <a:defRPr/>
            </a:pPr>
            <a:r>
              <a:rPr lang="en-CA" altLang="en-US" smtClean="0"/>
              <a:t>Areas near the Great Lakes are partially "Continental" and partially "Maritime" because they have cold, moist winters and hot, moist summers.</a:t>
            </a:r>
          </a:p>
          <a:p>
            <a:pPr marL="533400" indent="-533400" eaLnBrk="1" hangingPunct="1">
              <a:buFont typeface="Wingdings" pitchFamily="2" charset="2"/>
              <a:buAutoNum type="arabicPeriod"/>
              <a:defRPr/>
            </a:pPr>
            <a:r>
              <a:rPr lang="en-CA" altLang="en-US" smtClean="0">
                <a:effectLst>
                  <a:outerShdw blurRad="38100" dist="38100" dir="2700000" algn="tl">
                    <a:srgbClr val="FFFFFF"/>
                  </a:outerShdw>
                </a:effectLst>
              </a:rPr>
              <a:t>Temperature Range high</a:t>
            </a:r>
          </a:p>
          <a:p>
            <a:pPr marL="533400" indent="-533400" eaLnBrk="1" hangingPunct="1">
              <a:buFont typeface="Wingdings" pitchFamily="2" charset="2"/>
              <a:buAutoNum type="arabicPeriod"/>
              <a:defRPr/>
            </a:pPr>
            <a:endParaRPr lang="en-CA" altLang="en-US" smtClean="0">
              <a:effectLst>
                <a:outerShdw blurRad="38100" dist="38100" dir="2700000" algn="tl">
                  <a:srgbClr val="FFFFFF"/>
                </a:outerShdw>
              </a:effectLst>
            </a:endParaRPr>
          </a:p>
          <a:p>
            <a:pPr marL="533400" indent="-533400" eaLnBrk="1" hangingPunct="1">
              <a:buFont typeface="Wingdings" pitchFamily="2" charset="2"/>
              <a:buAutoNum type="arabicPeriod"/>
              <a:defRPr/>
            </a:pPr>
            <a:r>
              <a:rPr lang="en-CA" altLang="en-US" smtClean="0">
                <a:effectLst>
                  <a:outerShdw blurRad="38100" dist="38100" dir="2700000" algn="tl">
                    <a:srgbClr val="FFFFFF"/>
                  </a:outerShdw>
                </a:effectLst>
              </a:rPr>
              <a:t>Medium total precipitation</a:t>
            </a:r>
          </a:p>
          <a:p>
            <a:pPr marL="533400" indent="-533400" eaLnBrk="1" hangingPunct="1">
              <a:buFont typeface="Wingdings" pitchFamily="2" charset="2"/>
              <a:buAutoNum type="arabicPeriod"/>
              <a:defRPr/>
            </a:pPr>
            <a:endParaRPr lang="en-CA" altLang="en-US" smtClean="0">
              <a:effectLst>
                <a:outerShdw blurRad="38100" dist="38100" dir="2700000" algn="tl">
                  <a:srgbClr val="FFFFFF"/>
                </a:outerShdw>
              </a:effectLst>
            </a:endParaRPr>
          </a:p>
          <a:p>
            <a:pPr marL="533400" indent="-533400" eaLnBrk="1" hangingPunct="1">
              <a:buFont typeface="Wingdings" pitchFamily="2" charset="2"/>
              <a:buAutoNum type="arabicPeriod"/>
              <a:defRPr/>
            </a:pPr>
            <a:r>
              <a:rPr lang="en-CA" altLang="en-US" smtClean="0">
                <a:effectLst>
                  <a:outerShdw blurRad="38100" dist="38100" dir="2700000" algn="tl">
                    <a:srgbClr val="FFFFFF"/>
                  </a:outerShdw>
                </a:effectLst>
              </a:rPr>
              <a:t>Precipitation year round</a:t>
            </a:r>
            <a:endParaRPr lang="en-CA" altLang="en-US" smtClean="0"/>
          </a:p>
          <a:p>
            <a:pPr marL="533400" indent="-533400" eaLnBrk="1" hangingPunct="1">
              <a:defRPr/>
            </a:pPr>
            <a:endParaRPr lang="en-CA" altLang="en-US" smtClean="0"/>
          </a:p>
        </p:txBody>
      </p:sp>
    </p:spTree>
    <p:extLst>
      <p:ext uri="{BB962C8B-B14F-4D97-AF65-F5344CB8AC3E}">
        <p14:creationId xmlns:p14="http://schemas.microsoft.com/office/powerpoint/2010/main" val="2615683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http://bc.onlineschool.ca/samples/SC10/01/day2_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08912" cy="635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CA" altLang="en-US" smtClean="0"/>
              <a:t>Climate Graphs</a:t>
            </a:r>
          </a:p>
        </p:txBody>
      </p:sp>
      <p:pic>
        <p:nvPicPr>
          <p:cNvPr id="18435"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130886" y="1809750"/>
            <a:ext cx="3229390" cy="4051300"/>
          </a:xfrm>
          <a:noFill/>
        </p:spPr>
      </p:pic>
      <p:pic>
        <p:nvPicPr>
          <p:cNvPr id="18436"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716969" y="1809750"/>
            <a:ext cx="3361312" cy="4051300"/>
          </a:xfrm>
          <a:noFill/>
        </p:spPr>
      </p:pic>
      <p:sp>
        <p:nvSpPr>
          <p:cNvPr id="18437" name="Text Box 10"/>
          <p:cNvSpPr txBox="1">
            <a:spLocks noChangeArrowheads="1"/>
          </p:cNvSpPr>
          <p:nvPr/>
        </p:nvSpPr>
        <p:spPr bwMode="auto">
          <a:xfrm>
            <a:off x="1671638" y="6184900"/>
            <a:ext cx="222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Maritime-Vancouver</a:t>
            </a:r>
          </a:p>
        </p:txBody>
      </p:sp>
      <p:sp>
        <p:nvSpPr>
          <p:cNvPr id="18438" name="Text Box 11"/>
          <p:cNvSpPr txBox="1">
            <a:spLocks noChangeArrowheads="1"/>
          </p:cNvSpPr>
          <p:nvPr/>
        </p:nvSpPr>
        <p:spPr bwMode="auto">
          <a:xfrm>
            <a:off x="5416550" y="6113463"/>
            <a:ext cx="236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Continental-Winnipeg</a:t>
            </a:r>
          </a:p>
        </p:txBody>
      </p:sp>
    </p:spTree>
    <p:extLst>
      <p:ext uri="{BB962C8B-B14F-4D97-AF65-F5344CB8AC3E}">
        <p14:creationId xmlns:p14="http://schemas.microsoft.com/office/powerpoint/2010/main" val="1882952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CA" altLang="en-US" smtClean="0"/>
              <a:t>Climate Graphs</a:t>
            </a:r>
          </a:p>
        </p:txBody>
      </p:sp>
      <p:sp>
        <p:nvSpPr>
          <p:cNvPr id="19459" name="Rectangle 7"/>
          <p:cNvSpPr>
            <a:spLocks noGrp="1" noChangeArrowheads="1"/>
          </p:cNvSpPr>
          <p:nvPr>
            <p:ph type="body" sz="half" idx="1"/>
          </p:nvPr>
        </p:nvSpPr>
        <p:spPr/>
        <p:txBody>
          <a:bodyPr/>
          <a:lstStyle/>
          <a:p>
            <a:pPr eaLnBrk="1" hangingPunct="1"/>
            <a:r>
              <a:rPr lang="en-CA" altLang="en-US" sz="2400" smtClean="0"/>
              <a:t>Great Lakes climate</a:t>
            </a:r>
          </a:p>
          <a:p>
            <a:pPr eaLnBrk="1" hangingPunct="1"/>
            <a:r>
              <a:rPr lang="en-CA" altLang="en-US" sz="2400" smtClean="0"/>
              <a:t>Precipitation all year</a:t>
            </a:r>
          </a:p>
          <a:p>
            <a:pPr eaLnBrk="1" hangingPunct="1"/>
            <a:r>
              <a:rPr lang="en-CA" altLang="en-US" sz="2400" smtClean="0"/>
              <a:t>Large temperature range</a:t>
            </a:r>
          </a:p>
          <a:p>
            <a:pPr eaLnBrk="1" hangingPunct="1"/>
            <a:endParaRPr lang="en-CA" altLang="en-US" sz="2400" smtClean="0"/>
          </a:p>
        </p:txBody>
      </p:sp>
      <p:pic>
        <p:nvPicPr>
          <p:cNvPr id="19460"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11778" y="1600200"/>
            <a:ext cx="3711443" cy="4525963"/>
          </a:xfrm>
          <a:noFill/>
        </p:spPr>
      </p:pic>
    </p:spTree>
    <p:extLst>
      <p:ext uri="{BB962C8B-B14F-4D97-AF65-F5344CB8AC3E}">
        <p14:creationId xmlns:p14="http://schemas.microsoft.com/office/powerpoint/2010/main" val="2875832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CA" altLang="en-US" smtClean="0"/>
              <a:t>Climate</a:t>
            </a:r>
          </a:p>
        </p:txBody>
      </p:sp>
      <p:pic>
        <p:nvPicPr>
          <p:cNvPr id="5124" name="Picture 7" descr="j015015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94988" y="1627227"/>
            <a:ext cx="2848824" cy="2135109"/>
          </a:xfrm>
        </p:spPr>
      </p:pic>
      <p:pic>
        <p:nvPicPr>
          <p:cNvPr id="5125" name="Picture 8" descr="j01501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394988" y="3968789"/>
            <a:ext cx="2848824" cy="2135109"/>
          </a:xfrm>
        </p:spPr>
      </p:pic>
      <p:sp>
        <p:nvSpPr>
          <p:cNvPr id="5123" name="Rectangle 6"/>
          <p:cNvSpPr>
            <a:spLocks noGrp="1" noChangeArrowheads="1"/>
          </p:cNvSpPr>
          <p:nvPr>
            <p:ph type="body" sz="half" idx="3"/>
          </p:nvPr>
        </p:nvSpPr>
        <p:spPr/>
        <p:txBody>
          <a:bodyPr>
            <a:normAutofit lnSpcReduction="10000"/>
          </a:bodyPr>
          <a:lstStyle/>
          <a:p>
            <a:pPr eaLnBrk="1" hangingPunct="1"/>
            <a:r>
              <a:rPr lang="en-CA" altLang="en-US" sz="2400" smtClean="0"/>
              <a:t>is the condition of the atmosphere which lasts over a long time period (usually many years) and for a large area.</a:t>
            </a:r>
          </a:p>
          <a:p>
            <a:pPr eaLnBrk="1" hangingPunct="1"/>
            <a:r>
              <a:rPr lang="en-CA" altLang="en-US" sz="2400" smtClean="0"/>
              <a:t>consists of the same characteristics as weather (such as temperature, precipitation, air pressure, etc.)</a:t>
            </a:r>
          </a:p>
          <a:p>
            <a:pPr eaLnBrk="1" hangingPunct="1"/>
            <a:endParaRPr lang="en-CA" altLang="en-US" sz="2400" smtClean="0"/>
          </a:p>
        </p:txBody>
      </p:sp>
    </p:spTree>
    <p:extLst>
      <p:ext uri="{BB962C8B-B14F-4D97-AF65-F5344CB8AC3E}">
        <p14:creationId xmlns:p14="http://schemas.microsoft.com/office/powerpoint/2010/main" val="4180565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altLang="en-US" smtClean="0"/>
              <a:t>What's the difference?</a:t>
            </a:r>
          </a:p>
        </p:txBody>
      </p:sp>
      <p:sp>
        <p:nvSpPr>
          <p:cNvPr id="6147" name="Rectangle 3"/>
          <p:cNvSpPr>
            <a:spLocks noGrp="1" noChangeArrowheads="1"/>
          </p:cNvSpPr>
          <p:nvPr>
            <p:ph idx="1"/>
          </p:nvPr>
        </p:nvSpPr>
        <p:spPr>
          <a:xfrm>
            <a:off x="900113" y="1628775"/>
            <a:ext cx="7772400" cy="4997450"/>
          </a:xfrm>
        </p:spPr>
        <p:txBody>
          <a:bodyPr>
            <a:normAutofit/>
          </a:bodyPr>
          <a:lstStyle/>
          <a:p>
            <a:pPr eaLnBrk="1" hangingPunct="1">
              <a:lnSpc>
                <a:spcPct val="90000"/>
              </a:lnSpc>
            </a:pPr>
            <a:r>
              <a:rPr lang="en-CA" altLang="en-US" u="sng" smtClean="0"/>
              <a:t>The time period considered</a:t>
            </a:r>
            <a:r>
              <a:rPr lang="en-CA" altLang="en-US" smtClean="0"/>
              <a:t> - weather describes atmospheric conditions over a few days, or it can change hour by hour, while climate describes conditions over many years (usually 20 years is the standard).</a:t>
            </a:r>
          </a:p>
          <a:p>
            <a:pPr eaLnBrk="1" hangingPunct="1">
              <a:lnSpc>
                <a:spcPct val="90000"/>
              </a:lnSpc>
              <a:buFont typeface="Wingdings" pitchFamily="2" charset="2"/>
              <a:buNone/>
            </a:pPr>
            <a:endParaRPr lang="en-CA" altLang="en-US" sz="1600" smtClean="0"/>
          </a:p>
          <a:p>
            <a:pPr eaLnBrk="1" hangingPunct="1">
              <a:lnSpc>
                <a:spcPct val="90000"/>
              </a:lnSpc>
            </a:pPr>
            <a:r>
              <a:rPr lang="en-CA" altLang="en-US" u="sng" smtClean="0"/>
              <a:t>The land area involved-</a:t>
            </a:r>
            <a:r>
              <a:rPr lang="en-CA" altLang="en-US" smtClean="0"/>
              <a:t> weather is localized (it can be raining in Brampton but sunny in Mississauga) but climate is regionalized (all of Southern Ontario has the same climate).</a:t>
            </a:r>
          </a:p>
          <a:p>
            <a:pPr eaLnBrk="1" hangingPunct="1">
              <a:lnSpc>
                <a:spcPct val="90000"/>
              </a:lnSpc>
              <a:buFont typeface="Wingdings" pitchFamily="2" charset="2"/>
              <a:buNone/>
            </a:pPr>
            <a:endParaRPr lang="en-CA" altLang="en-US" sz="1600" smtClean="0"/>
          </a:p>
          <a:p>
            <a:pPr eaLnBrk="1" hangingPunct="1">
              <a:lnSpc>
                <a:spcPct val="90000"/>
              </a:lnSpc>
            </a:pPr>
            <a:r>
              <a:rPr lang="en-CA" altLang="en-US" smtClean="0"/>
              <a:t>Climate is "average weather"</a:t>
            </a:r>
          </a:p>
        </p:txBody>
      </p:sp>
    </p:spTree>
    <p:extLst>
      <p:ext uri="{BB962C8B-B14F-4D97-AF65-F5344CB8AC3E}">
        <p14:creationId xmlns:p14="http://schemas.microsoft.com/office/powerpoint/2010/main" val="302527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a:xfrm>
            <a:off x="1331640" y="404664"/>
            <a:ext cx="6512511" cy="1143000"/>
          </a:xfrm>
        </p:spPr>
        <p:txBody>
          <a:bodyPr/>
          <a:lstStyle/>
          <a:p>
            <a:pPr eaLnBrk="1" hangingPunct="1"/>
            <a:r>
              <a:rPr lang="en-CA" altLang="en-US" dirty="0" smtClean="0"/>
              <a:t>Climate or Weather?</a:t>
            </a:r>
          </a:p>
        </p:txBody>
      </p:sp>
      <p:graphicFrame>
        <p:nvGraphicFramePr>
          <p:cNvPr id="15430" name="Group 70"/>
          <p:cNvGraphicFramePr>
            <a:graphicFrameLocks noGrp="1"/>
          </p:cNvGraphicFramePr>
          <p:nvPr>
            <p:ph idx="1"/>
            <p:extLst>
              <p:ext uri="{D42A27DB-BD31-4B8C-83A1-F6EECF244321}">
                <p14:modId xmlns:p14="http://schemas.microsoft.com/office/powerpoint/2010/main" val="3709087147"/>
              </p:ext>
            </p:extLst>
          </p:nvPr>
        </p:nvGraphicFramePr>
        <p:xfrm>
          <a:off x="949311" y="1739900"/>
          <a:ext cx="7772400" cy="4530726"/>
        </p:xfrm>
        <a:graphic>
          <a:graphicData uri="http://schemas.openxmlformats.org/drawingml/2006/table">
            <a:tbl>
              <a:tblPr/>
              <a:tblGrid>
                <a:gridCol w="5026025"/>
                <a:gridCol w="2746375"/>
              </a:tblGrid>
              <a:tr h="1133475">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29" name="Text Box 69"/>
          <p:cNvSpPr txBox="1">
            <a:spLocks noChangeArrowheads="1"/>
          </p:cNvSpPr>
          <p:nvPr/>
        </p:nvSpPr>
        <p:spPr bwMode="auto">
          <a:xfrm>
            <a:off x="1042988" y="4941888"/>
            <a:ext cx="4056062"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CA" altLang="en-US" sz="2200"/>
              <a:t>The Dust Bowl drought on the </a:t>
            </a:r>
          </a:p>
          <a:p>
            <a:pPr eaLnBrk="1" hangingPunct="1">
              <a:spcBef>
                <a:spcPct val="20000"/>
              </a:spcBef>
              <a:buClr>
                <a:schemeClr val="folHlink"/>
              </a:buClr>
              <a:buSzPct val="90000"/>
              <a:buFont typeface="Wingdings" pitchFamily="2" charset="2"/>
              <a:buNone/>
            </a:pPr>
            <a:r>
              <a:rPr lang="en-CA" altLang="en-US" sz="2200"/>
              <a:t>Prairies lasted through most of </a:t>
            </a:r>
          </a:p>
          <a:p>
            <a:pPr eaLnBrk="1" hangingPunct="1">
              <a:spcBef>
                <a:spcPct val="20000"/>
              </a:spcBef>
              <a:buClr>
                <a:schemeClr val="folHlink"/>
              </a:buClr>
              <a:buSzPct val="90000"/>
              <a:buFont typeface="Wingdings" pitchFamily="2" charset="2"/>
              <a:buNone/>
            </a:pPr>
            <a:r>
              <a:rPr lang="en-CA" altLang="en-US" sz="2200"/>
              <a:t>the 1930s.</a:t>
            </a:r>
          </a:p>
        </p:txBody>
      </p:sp>
      <p:sp>
        <p:nvSpPr>
          <p:cNvPr id="15431" name="Text Box 71"/>
          <p:cNvSpPr txBox="1">
            <a:spLocks noChangeArrowheads="1"/>
          </p:cNvSpPr>
          <p:nvPr/>
        </p:nvSpPr>
        <p:spPr bwMode="auto">
          <a:xfrm>
            <a:off x="971550" y="2852738"/>
            <a:ext cx="49260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CA" altLang="en-US" sz="2200"/>
              <a:t>A tornado kills 29 people and destroys</a:t>
            </a:r>
          </a:p>
          <a:p>
            <a:pPr eaLnBrk="1" hangingPunct="1">
              <a:spcBef>
                <a:spcPct val="20000"/>
              </a:spcBef>
              <a:buClr>
                <a:schemeClr val="folHlink"/>
              </a:buClr>
              <a:buSzPct val="90000"/>
              <a:buFont typeface="Wingdings" pitchFamily="2" charset="2"/>
              <a:buNone/>
            </a:pPr>
            <a:r>
              <a:rPr lang="en-CA" altLang="en-US" sz="2200"/>
              <a:t>much of a small town in Oklahoma.</a:t>
            </a:r>
          </a:p>
        </p:txBody>
      </p:sp>
      <p:sp>
        <p:nvSpPr>
          <p:cNvPr id="15432" name="Text Box 72"/>
          <p:cNvSpPr txBox="1">
            <a:spLocks noChangeArrowheads="1"/>
          </p:cNvSpPr>
          <p:nvPr/>
        </p:nvSpPr>
        <p:spPr bwMode="auto">
          <a:xfrm>
            <a:off x="971550" y="4005263"/>
            <a:ext cx="4506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200" dirty="0"/>
              <a:t>A freak snowstorm drops 50 cm of </a:t>
            </a:r>
          </a:p>
          <a:p>
            <a:pPr eaLnBrk="1" hangingPunct="1"/>
            <a:r>
              <a:rPr lang="en-CA" altLang="en-US" sz="2200" dirty="0"/>
              <a:t>snow on parts of southern Ontario.</a:t>
            </a:r>
          </a:p>
        </p:txBody>
      </p:sp>
      <p:sp>
        <p:nvSpPr>
          <p:cNvPr id="15433" name="Text Box 73"/>
          <p:cNvSpPr txBox="1">
            <a:spLocks noChangeArrowheads="1"/>
          </p:cNvSpPr>
          <p:nvPr/>
        </p:nvSpPr>
        <p:spPr bwMode="auto">
          <a:xfrm>
            <a:off x="1042988" y="1773238"/>
            <a:ext cx="44148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CA" altLang="en-US" sz="2200"/>
              <a:t>The monsoon rains arrive in India </a:t>
            </a:r>
          </a:p>
          <a:p>
            <a:pPr eaLnBrk="1" hangingPunct="1">
              <a:spcBef>
                <a:spcPct val="20000"/>
              </a:spcBef>
              <a:buClr>
                <a:schemeClr val="folHlink"/>
              </a:buClr>
              <a:buSzPct val="90000"/>
              <a:buFont typeface="Wingdings" pitchFamily="2" charset="2"/>
              <a:buNone/>
            </a:pPr>
            <a:r>
              <a:rPr lang="en-CA" altLang="en-US" sz="2200"/>
              <a:t>each summer.</a:t>
            </a:r>
          </a:p>
        </p:txBody>
      </p:sp>
      <p:sp>
        <p:nvSpPr>
          <p:cNvPr id="15434" name="Text Box 74"/>
          <p:cNvSpPr txBox="1">
            <a:spLocks noChangeArrowheads="1"/>
          </p:cNvSpPr>
          <p:nvPr/>
        </p:nvSpPr>
        <p:spPr bwMode="auto">
          <a:xfrm>
            <a:off x="6443663" y="1844675"/>
            <a:ext cx="1560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Climate</a:t>
            </a:r>
          </a:p>
        </p:txBody>
      </p:sp>
      <p:sp>
        <p:nvSpPr>
          <p:cNvPr id="15435" name="Text Box 75"/>
          <p:cNvSpPr txBox="1">
            <a:spLocks noChangeArrowheads="1"/>
          </p:cNvSpPr>
          <p:nvPr/>
        </p:nvSpPr>
        <p:spPr bwMode="auto">
          <a:xfrm>
            <a:off x="6443663" y="2924175"/>
            <a:ext cx="1717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Weather</a:t>
            </a:r>
          </a:p>
        </p:txBody>
      </p:sp>
      <p:sp>
        <p:nvSpPr>
          <p:cNvPr id="15436" name="Text Box 76"/>
          <p:cNvSpPr txBox="1">
            <a:spLocks noChangeArrowheads="1"/>
          </p:cNvSpPr>
          <p:nvPr/>
        </p:nvSpPr>
        <p:spPr bwMode="auto">
          <a:xfrm>
            <a:off x="6516688" y="4076700"/>
            <a:ext cx="1717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Weather</a:t>
            </a:r>
          </a:p>
        </p:txBody>
      </p:sp>
      <p:sp>
        <p:nvSpPr>
          <p:cNvPr id="15438" name="Text Box 78"/>
          <p:cNvSpPr txBox="1">
            <a:spLocks noChangeArrowheads="1"/>
          </p:cNvSpPr>
          <p:nvPr/>
        </p:nvSpPr>
        <p:spPr bwMode="auto">
          <a:xfrm>
            <a:off x="6588125" y="5229225"/>
            <a:ext cx="1560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Climate</a:t>
            </a:r>
          </a:p>
        </p:txBody>
      </p:sp>
    </p:spTree>
    <p:extLst>
      <p:ext uri="{BB962C8B-B14F-4D97-AF65-F5344CB8AC3E}">
        <p14:creationId xmlns:p14="http://schemas.microsoft.com/office/powerpoint/2010/main" val="1177062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33"/>
                                        </p:tgtEl>
                                        <p:attrNameLst>
                                          <p:attrName>style.visibility</p:attrName>
                                        </p:attrNameLst>
                                      </p:cBhvr>
                                      <p:to>
                                        <p:strVal val="visible"/>
                                      </p:to>
                                    </p:set>
                                    <p:anim calcmode="lin" valueType="num">
                                      <p:cBhvr additive="base">
                                        <p:cTn id="7" dur="500" fill="hold"/>
                                        <p:tgtEl>
                                          <p:spTgt spid="15433"/>
                                        </p:tgtEl>
                                        <p:attrNameLst>
                                          <p:attrName>ppt_x</p:attrName>
                                        </p:attrNameLst>
                                      </p:cBhvr>
                                      <p:tavLst>
                                        <p:tav tm="0">
                                          <p:val>
                                            <p:strVal val="0-#ppt_w/2"/>
                                          </p:val>
                                        </p:tav>
                                        <p:tav tm="100000">
                                          <p:val>
                                            <p:strVal val="#ppt_x"/>
                                          </p:val>
                                        </p:tav>
                                      </p:tavLst>
                                    </p:anim>
                                    <p:anim calcmode="lin" valueType="num">
                                      <p:cBhvr additive="base">
                                        <p:cTn id="8" dur="500" fill="hold"/>
                                        <p:tgtEl>
                                          <p:spTgt spid="154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34"/>
                                        </p:tgtEl>
                                        <p:attrNameLst>
                                          <p:attrName>style.visibility</p:attrName>
                                        </p:attrNameLst>
                                      </p:cBhvr>
                                      <p:to>
                                        <p:strVal val="visible"/>
                                      </p:to>
                                    </p:set>
                                    <p:anim calcmode="lin" valueType="num">
                                      <p:cBhvr additive="base">
                                        <p:cTn id="13" dur="500" fill="hold"/>
                                        <p:tgtEl>
                                          <p:spTgt spid="15434"/>
                                        </p:tgtEl>
                                        <p:attrNameLst>
                                          <p:attrName>ppt_x</p:attrName>
                                        </p:attrNameLst>
                                      </p:cBhvr>
                                      <p:tavLst>
                                        <p:tav tm="0">
                                          <p:val>
                                            <p:strVal val="0-#ppt_w/2"/>
                                          </p:val>
                                        </p:tav>
                                        <p:tav tm="100000">
                                          <p:val>
                                            <p:strVal val="#ppt_x"/>
                                          </p:val>
                                        </p:tav>
                                      </p:tavLst>
                                    </p:anim>
                                    <p:anim calcmode="lin" valueType="num">
                                      <p:cBhvr additive="base">
                                        <p:cTn id="14" dur="500" fill="hold"/>
                                        <p:tgtEl>
                                          <p:spTgt spid="154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31"/>
                                        </p:tgtEl>
                                        <p:attrNameLst>
                                          <p:attrName>style.visibility</p:attrName>
                                        </p:attrNameLst>
                                      </p:cBhvr>
                                      <p:to>
                                        <p:strVal val="visible"/>
                                      </p:to>
                                    </p:set>
                                    <p:anim calcmode="lin" valueType="num">
                                      <p:cBhvr additive="base">
                                        <p:cTn id="19" dur="500" fill="hold"/>
                                        <p:tgtEl>
                                          <p:spTgt spid="15431"/>
                                        </p:tgtEl>
                                        <p:attrNameLst>
                                          <p:attrName>ppt_x</p:attrName>
                                        </p:attrNameLst>
                                      </p:cBhvr>
                                      <p:tavLst>
                                        <p:tav tm="0">
                                          <p:val>
                                            <p:strVal val="0-#ppt_w/2"/>
                                          </p:val>
                                        </p:tav>
                                        <p:tav tm="100000">
                                          <p:val>
                                            <p:strVal val="#ppt_x"/>
                                          </p:val>
                                        </p:tav>
                                      </p:tavLst>
                                    </p:anim>
                                    <p:anim calcmode="lin" valueType="num">
                                      <p:cBhvr additive="base">
                                        <p:cTn id="20" dur="500" fill="hold"/>
                                        <p:tgtEl>
                                          <p:spTgt spid="154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35"/>
                                        </p:tgtEl>
                                        <p:attrNameLst>
                                          <p:attrName>style.visibility</p:attrName>
                                        </p:attrNameLst>
                                      </p:cBhvr>
                                      <p:to>
                                        <p:strVal val="visible"/>
                                      </p:to>
                                    </p:set>
                                    <p:anim calcmode="lin" valueType="num">
                                      <p:cBhvr additive="base">
                                        <p:cTn id="25" dur="500" fill="hold"/>
                                        <p:tgtEl>
                                          <p:spTgt spid="15435"/>
                                        </p:tgtEl>
                                        <p:attrNameLst>
                                          <p:attrName>ppt_x</p:attrName>
                                        </p:attrNameLst>
                                      </p:cBhvr>
                                      <p:tavLst>
                                        <p:tav tm="0">
                                          <p:val>
                                            <p:strVal val="0-#ppt_w/2"/>
                                          </p:val>
                                        </p:tav>
                                        <p:tav tm="100000">
                                          <p:val>
                                            <p:strVal val="#ppt_x"/>
                                          </p:val>
                                        </p:tav>
                                      </p:tavLst>
                                    </p:anim>
                                    <p:anim calcmode="lin" valueType="num">
                                      <p:cBhvr additive="base">
                                        <p:cTn id="26" dur="500" fill="hold"/>
                                        <p:tgtEl>
                                          <p:spTgt spid="154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32"/>
                                        </p:tgtEl>
                                        <p:attrNameLst>
                                          <p:attrName>style.visibility</p:attrName>
                                        </p:attrNameLst>
                                      </p:cBhvr>
                                      <p:to>
                                        <p:strVal val="visible"/>
                                      </p:to>
                                    </p:set>
                                    <p:anim calcmode="lin" valueType="num">
                                      <p:cBhvr additive="base">
                                        <p:cTn id="31" dur="500" fill="hold"/>
                                        <p:tgtEl>
                                          <p:spTgt spid="15432"/>
                                        </p:tgtEl>
                                        <p:attrNameLst>
                                          <p:attrName>ppt_x</p:attrName>
                                        </p:attrNameLst>
                                      </p:cBhvr>
                                      <p:tavLst>
                                        <p:tav tm="0">
                                          <p:val>
                                            <p:strVal val="0-#ppt_w/2"/>
                                          </p:val>
                                        </p:tav>
                                        <p:tav tm="100000">
                                          <p:val>
                                            <p:strVal val="#ppt_x"/>
                                          </p:val>
                                        </p:tav>
                                      </p:tavLst>
                                    </p:anim>
                                    <p:anim calcmode="lin" valueType="num">
                                      <p:cBhvr additive="base">
                                        <p:cTn id="32" dur="500" fill="hold"/>
                                        <p:tgtEl>
                                          <p:spTgt spid="154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436"/>
                                        </p:tgtEl>
                                        <p:attrNameLst>
                                          <p:attrName>style.visibility</p:attrName>
                                        </p:attrNameLst>
                                      </p:cBhvr>
                                      <p:to>
                                        <p:strVal val="visible"/>
                                      </p:to>
                                    </p:set>
                                    <p:anim calcmode="lin" valueType="num">
                                      <p:cBhvr additive="base">
                                        <p:cTn id="37" dur="500" fill="hold"/>
                                        <p:tgtEl>
                                          <p:spTgt spid="15436"/>
                                        </p:tgtEl>
                                        <p:attrNameLst>
                                          <p:attrName>ppt_x</p:attrName>
                                        </p:attrNameLst>
                                      </p:cBhvr>
                                      <p:tavLst>
                                        <p:tav tm="0">
                                          <p:val>
                                            <p:strVal val="0-#ppt_w/2"/>
                                          </p:val>
                                        </p:tav>
                                        <p:tav tm="100000">
                                          <p:val>
                                            <p:strVal val="#ppt_x"/>
                                          </p:val>
                                        </p:tav>
                                      </p:tavLst>
                                    </p:anim>
                                    <p:anim calcmode="lin" valueType="num">
                                      <p:cBhvr additive="base">
                                        <p:cTn id="38" dur="500" fill="hold"/>
                                        <p:tgtEl>
                                          <p:spTgt spid="154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429"/>
                                        </p:tgtEl>
                                        <p:attrNameLst>
                                          <p:attrName>style.visibility</p:attrName>
                                        </p:attrNameLst>
                                      </p:cBhvr>
                                      <p:to>
                                        <p:strVal val="visible"/>
                                      </p:to>
                                    </p:set>
                                    <p:anim calcmode="lin" valueType="num">
                                      <p:cBhvr additive="base">
                                        <p:cTn id="43" dur="500" fill="hold"/>
                                        <p:tgtEl>
                                          <p:spTgt spid="15429"/>
                                        </p:tgtEl>
                                        <p:attrNameLst>
                                          <p:attrName>ppt_x</p:attrName>
                                        </p:attrNameLst>
                                      </p:cBhvr>
                                      <p:tavLst>
                                        <p:tav tm="0">
                                          <p:val>
                                            <p:strVal val="0-#ppt_w/2"/>
                                          </p:val>
                                        </p:tav>
                                        <p:tav tm="100000">
                                          <p:val>
                                            <p:strVal val="#ppt_x"/>
                                          </p:val>
                                        </p:tav>
                                      </p:tavLst>
                                    </p:anim>
                                    <p:anim calcmode="lin" valueType="num">
                                      <p:cBhvr additive="base">
                                        <p:cTn id="44" dur="500" fill="hold"/>
                                        <p:tgtEl>
                                          <p:spTgt spid="1542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438"/>
                                        </p:tgtEl>
                                        <p:attrNameLst>
                                          <p:attrName>style.visibility</p:attrName>
                                        </p:attrNameLst>
                                      </p:cBhvr>
                                      <p:to>
                                        <p:strVal val="visible"/>
                                      </p:to>
                                    </p:set>
                                    <p:anim calcmode="lin" valueType="num">
                                      <p:cBhvr additive="base">
                                        <p:cTn id="49" dur="500" fill="hold"/>
                                        <p:tgtEl>
                                          <p:spTgt spid="15438"/>
                                        </p:tgtEl>
                                        <p:attrNameLst>
                                          <p:attrName>ppt_x</p:attrName>
                                        </p:attrNameLst>
                                      </p:cBhvr>
                                      <p:tavLst>
                                        <p:tav tm="0">
                                          <p:val>
                                            <p:strVal val="0-#ppt_w/2"/>
                                          </p:val>
                                        </p:tav>
                                        <p:tav tm="100000">
                                          <p:val>
                                            <p:strVal val="#ppt_x"/>
                                          </p:val>
                                        </p:tav>
                                      </p:tavLst>
                                    </p:anim>
                                    <p:anim calcmode="lin" valueType="num">
                                      <p:cBhvr additive="base">
                                        <p:cTn id="50" dur="500" fill="hold"/>
                                        <p:tgtEl>
                                          <p:spTgt spid="15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9" grpId="0" autoUpdateAnimBg="0"/>
      <p:bldP spid="15431" grpId="0" autoUpdateAnimBg="0"/>
      <p:bldP spid="15432" grpId="0" autoUpdateAnimBg="0"/>
      <p:bldP spid="15433" grpId="0" autoUpdateAnimBg="0"/>
      <p:bldP spid="15434" grpId="0" autoUpdateAnimBg="0"/>
      <p:bldP spid="15435" grpId="0" autoUpdateAnimBg="0"/>
      <p:bldP spid="15436" grpId="0" autoUpdateAnimBg="0"/>
      <p:bldP spid="1543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CA" altLang="en-US" smtClean="0"/>
              <a:t>Climate or Weather?</a:t>
            </a:r>
          </a:p>
        </p:txBody>
      </p:sp>
      <p:graphicFrame>
        <p:nvGraphicFramePr>
          <p:cNvPr id="14380" name="Group 44"/>
          <p:cNvGraphicFramePr>
            <a:graphicFrameLocks noGrp="1"/>
          </p:cNvGraphicFramePr>
          <p:nvPr>
            <p:ph idx="1"/>
          </p:nvPr>
        </p:nvGraphicFramePr>
        <p:xfrm>
          <a:off x="914400" y="1600200"/>
          <a:ext cx="7772400" cy="4530726"/>
        </p:xfrm>
        <a:graphic>
          <a:graphicData uri="http://schemas.openxmlformats.org/drawingml/2006/table">
            <a:tbl>
              <a:tblPr/>
              <a:tblGrid>
                <a:gridCol w="5026025"/>
                <a:gridCol w="2746375"/>
              </a:tblGrid>
              <a:tr h="1133475">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CA"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CA" alt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69" name="Text Box 33"/>
          <p:cNvSpPr txBox="1">
            <a:spLocks noChangeArrowheads="1"/>
          </p:cNvSpPr>
          <p:nvPr/>
        </p:nvSpPr>
        <p:spPr bwMode="auto">
          <a:xfrm>
            <a:off x="6372225" y="3068638"/>
            <a:ext cx="1717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Weather</a:t>
            </a:r>
          </a:p>
        </p:txBody>
      </p:sp>
      <p:sp>
        <p:nvSpPr>
          <p:cNvPr id="14370" name="Text Box 34"/>
          <p:cNvSpPr txBox="1">
            <a:spLocks noChangeArrowheads="1"/>
          </p:cNvSpPr>
          <p:nvPr/>
        </p:nvSpPr>
        <p:spPr bwMode="auto">
          <a:xfrm>
            <a:off x="6372225" y="4076700"/>
            <a:ext cx="1717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Weather</a:t>
            </a:r>
          </a:p>
        </p:txBody>
      </p:sp>
      <p:sp>
        <p:nvSpPr>
          <p:cNvPr id="14371" name="Text Box 35"/>
          <p:cNvSpPr txBox="1">
            <a:spLocks noChangeArrowheads="1"/>
          </p:cNvSpPr>
          <p:nvPr/>
        </p:nvSpPr>
        <p:spPr bwMode="auto">
          <a:xfrm>
            <a:off x="6443663" y="1844675"/>
            <a:ext cx="1560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Climate</a:t>
            </a:r>
          </a:p>
        </p:txBody>
      </p:sp>
      <p:sp>
        <p:nvSpPr>
          <p:cNvPr id="14372" name="Text Box 36"/>
          <p:cNvSpPr txBox="1">
            <a:spLocks noChangeArrowheads="1"/>
          </p:cNvSpPr>
          <p:nvPr/>
        </p:nvSpPr>
        <p:spPr bwMode="auto">
          <a:xfrm>
            <a:off x="6443663" y="5157788"/>
            <a:ext cx="1560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200"/>
              <a:t>Climate</a:t>
            </a:r>
          </a:p>
        </p:txBody>
      </p:sp>
      <p:sp>
        <p:nvSpPr>
          <p:cNvPr id="14375" name="Text Box 39"/>
          <p:cNvSpPr txBox="1">
            <a:spLocks noChangeArrowheads="1"/>
          </p:cNvSpPr>
          <p:nvPr/>
        </p:nvSpPr>
        <p:spPr bwMode="auto">
          <a:xfrm>
            <a:off x="971550" y="1592263"/>
            <a:ext cx="485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200"/>
              <a:t>Temperatures in the north of Canada </a:t>
            </a:r>
          </a:p>
          <a:p>
            <a:pPr eaLnBrk="1" hangingPunct="1"/>
            <a:r>
              <a:rPr lang="en-CA" altLang="en-US" sz="2200"/>
              <a:t>are predicted to rise dramatically </a:t>
            </a:r>
          </a:p>
          <a:p>
            <a:pPr eaLnBrk="1" hangingPunct="1"/>
            <a:r>
              <a:rPr lang="en-CA" altLang="en-US" sz="2200"/>
              <a:t>due to global warming.</a:t>
            </a:r>
          </a:p>
        </p:txBody>
      </p:sp>
      <p:sp>
        <p:nvSpPr>
          <p:cNvPr id="14377" name="Text Box 41"/>
          <p:cNvSpPr txBox="1">
            <a:spLocks noChangeArrowheads="1"/>
          </p:cNvSpPr>
          <p:nvPr/>
        </p:nvSpPr>
        <p:spPr bwMode="auto">
          <a:xfrm>
            <a:off x="971550" y="2684463"/>
            <a:ext cx="4506913"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CA" altLang="en-US" sz="2200"/>
              <a:t>The long range forecast says </a:t>
            </a:r>
          </a:p>
          <a:p>
            <a:pPr eaLnBrk="1" hangingPunct="1">
              <a:spcBef>
                <a:spcPct val="20000"/>
              </a:spcBef>
              <a:buClr>
                <a:schemeClr val="folHlink"/>
              </a:buClr>
              <a:buSzPct val="90000"/>
              <a:buFont typeface="Wingdings" pitchFamily="2" charset="2"/>
              <a:buNone/>
            </a:pPr>
            <a:r>
              <a:rPr lang="en-CA" altLang="en-US" sz="2200"/>
              <a:t>temperatures will fall over the next </a:t>
            </a:r>
          </a:p>
          <a:p>
            <a:pPr eaLnBrk="1" hangingPunct="1">
              <a:spcBef>
                <a:spcPct val="20000"/>
              </a:spcBef>
              <a:buClr>
                <a:schemeClr val="folHlink"/>
              </a:buClr>
              <a:buSzPct val="90000"/>
              <a:buFont typeface="Wingdings" pitchFamily="2" charset="2"/>
              <a:buNone/>
            </a:pPr>
            <a:r>
              <a:rPr lang="en-CA" altLang="en-US" sz="2200"/>
              <a:t>two days.</a:t>
            </a:r>
          </a:p>
        </p:txBody>
      </p:sp>
      <p:sp>
        <p:nvSpPr>
          <p:cNvPr id="14379" name="Text Box 43"/>
          <p:cNvSpPr txBox="1">
            <a:spLocks noChangeArrowheads="1"/>
          </p:cNvSpPr>
          <p:nvPr/>
        </p:nvSpPr>
        <p:spPr bwMode="auto">
          <a:xfrm>
            <a:off x="935038" y="4005263"/>
            <a:ext cx="48021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CA" altLang="en-US" sz="2200" dirty="0"/>
              <a:t>Thousands die as a result of cyclone </a:t>
            </a:r>
          </a:p>
          <a:p>
            <a:pPr eaLnBrk="1" hangingPunct="1">
              <a:spcBef>
                <a:spcPct val="20000"/>
              </a:spcBef>
              <a:buClr>
                <a:schemeClr val="folHlink"/>
              </a:buClr>
              <a:buSzPct val="90000"/>
              <a:buFont typeface="Wingdings" pitchFamily="2" charset="2"/>
              <a:buNone/>
            </a:pPr>
            <a:r>
              <a:rPr lang="en-CA" altLang="en-US" sz="2200" dirty="0"/>
              <a:t>flooding in Bangladesh.</a:t>
            </a:r>
          </a:p>
        </p:txBody>
      </p:sp>
      <p:sp>
        <p:nvSpPr>
          <p:cNvPr id="14382" name="Text Box 46"/>
          <p:cNvSpPr txBox="1">
            <a:spLocks noChangeArrowheads="1"/>
          </p:cNvSpPr>
          <p:nvPr/>
        </p:nvSpPr>
        <p:spPr bwMode="auto">
          <a:xfrm>
            <a:off x="925513" y="4941888"/>
            <a:ext cx="4957762"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CA" altLang="en-US" sz="2200"/>
              <a:t>The long range forecast says snowfall </a:t>
            </a:r>
          </a:p>
          <a:p>
            <a:pPr eaLnBrk="1" hangingPunct="1">
              <a:spcBef>
                <a:spcPct val="20000"/>
              </a:spcBef>
              <a:buClr>
                <a:schemeClr val="folHlink"/>
              </a:buClr>
              <a:buSzPct val="90000"/>
              <a:buFont typeface="Wingdings" pitchFamily="2" charset="2"/>
              <a:buNone/>
            </a:pPr>
            <a:r>
              <a:rPr lang="en-CA" altLang="en-US" sz="2200"/>
              <a:t>will decrease significantly in Ontario </a:t>
            </a:r>
          </a:p>
          <a:p>
            <a:pPr eaLnBrk="1" hangingPunct="1">
              <a:spcBef>
                <a:spcPct val="20000"/>
              </a:spcBef>
              <a:buClr>
                <a:schemeClr val="folHlink"/>
              </a:buClr>
              <a:buSzPct val="90000"/>
              <a:buFont typeface="Wingdings" pitchFamily="2" charset="2"/>
              <a:buNone/>
            </a:pPr>
            <a:r>
              <a:rPr lang="en-CA" altLang="en-US" sz="2200"/>
              <a:t>ten years from now.</a:t>
            </a:r>
          </a:p>
        </p:txBody>
      </p:sp>
    </p:spTree>
    <p:extLst>
      <p:ext uri="{BB962C8B-B14F-4D97-AF65-F5344CB8AC3E}">
        <p14:creationId xmlns:p14="http://schemas.microsoft.com/office/powerpoint/2010/main" val="3243593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75"/>
                                        </p:tgtEl>
                                        <p:attrNameLst>
                                          <p:attrName>style.visibility</p:attrName>
                                        </p:attrNameLst>
                                      </p:cBhvr>
                                      <p:to>
                                        <p:strVal val="visible"/>
                                      </p:to>
                                    </p:set>
                                    <p:anim calcmode="lin" valueType="num">
                                      <p:cBhvr additive="base">
                                        <p:cTn id="7" dur="500" fill="hold"/>
                                        <p:tgtEl>
                                          <p:spTgt spid="14375"/>
                                        </p:tgtEl>
                                        <p:attrNameLst>
                                          <p:attrName>ppt_x</p:attrName>
                                        </p:attrNameLst>
                                      </p:cBhvr>
                                      <p:tavLst>
                                        <p:tav tm="0">
                                          <p:val>
                                            <p:strVal val="1+#ppt_w/2"/>
                                          </p:val>
                                        </p:tav>
                                        <p:tav tm="100000">
                                          <p:val>
                                            <p:strVal val="#ppt_x"/>
                                          </p:val>
                                        </p:tav>
                                      </p:tavLst>
                                    </p:anim>
                                    <p:anim calcmode="lin" valueType="num">
                                      <p:cBhvr additive="base">
                                        <p:cTn id="8" dur="500" fill="hold"/>
                                        <p:tgtEl>
                                          <p:spTgt spid="143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71"/>
                                        </p:tgtEl>
                                        <p:attrNameLst>
                                          <p:attrName>style.visibility</p:attrName>
                                        </p:attrNameLst>
                                      </p:cBhvr>
                                      <p:to>
                                        <p:strVal val="visible"/>
                                      </p:to>
                                    </p:set>
                                    <p:anim calcmode="lin" valueType="num">
                                      <p:cBhvr additive="base">
                                        <p:cTn id="13" dur="500" fill="hold"/>
                                        <p:tgtEl>
                                          <p:spTgt spid="14371"/>
                                        </p:tgtEl>
                                        <p:attrNameLst>
                                          <p:attrName>ppt_x</p:attrName>
                                        </p:attrNameLst>
                                      </p:cBhvr>
                                      <p:tavLst>
                                        <p:tav tm="0">
                                          <p:val>
                                            <p:strVal val="1+#ppt_w/2"/>
                                          </p:val>
                                        </p:tav>
                                        <p:tav tm="100000">
                                          <p:val>
                                            <p:strVal val="#ppt_x"/>
                                          </p:val>
                                        </p:tav>
                                      </p:tavLst>
                                    </p:anim>
                                    <p:anim calcmode="lin" valueType="num">
                                      <p:cBhvr additive="base">
                                        <p:cTn id="14" dur="500" fill="hold"/>
                                        <p:tgtEl>
                                          <p:spTgt spid="143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77"/>
                                        </p:tgtEl>
                                        <p:attrNameLst>
                                          <p:attrName>style.visibility</p:attrName>
                                        </p:attrNameLst>
                                      </p:cBhvr>
                                      <p:to>
                                        <p:strVal val="visible"/>
                                      </p:to>
                                    </p:set>
                                    <p:anim calcmode="lin" valueType="num">
                                      <p:cBhvr additive="base">
                                        <p:cTn id="19" dur="500" fill="hold"/>
                                        <p:tgtEl>
                                          <p:spTgt spid="14377"/>
                                        </p:tgtEl>
                                        <p:attrNameLst>
                                          <p:attrName>ppt_x</p:attrName>
                                        </p:attrNameLst>
                                      </p:cBhvr>
                                      <p:tavLst>
                                        <p:tav tm="0">
                                          <p:val>
                                            <p:strVal val="1+#ppt_w/2"/>
                                          </p:val>
                                        </p:tav>
                                        <p:tav tm="100000">
                                          <p:val>
                                            <p:strVal val="#ppt_x"/>
                                          </p:val>
                                        </p:tav>
                                      </p:tavLst>
                                    </p:anim>
                                    <p:anim calcmode="lin" valueType="num">
                                      <p:cBhvr additive="base">
                                        <p:cTn id="20" dur="500" fill="hold"/>
                                        <p:tgtEl>
                                          <p:spTgt spid="143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69"/>
                                        </p:tgtEl>
                                        <p:attrNameLst>
                                          <p:attrName>style.visibility</p:attrName>
                                        </p:attrNameLst>
                                      </p:cBhvr>
                                      <p:to>
                                        <p:strVal val="visible"/>
                                      </p:to>
                                    </p:set>
                                    <p:anim calcmode="lin" valueType="num">
                                      <p:cBhvr additive="base">
                                        <p:cTn id="25" dur="500" fill="hold"/>
                                        <p:tgtEl>
                                          <p:spTgt spid="14369"/>
                                        </p:tgtEl>
                                        <p:attrNameLst>
                                          <p:attrName>ppt_x</p:attrName>
                                        </p:attrNameLst>
                                      </p:cBhvr>
                                      <p:tavLst>
                                        <p:tav tm="0">
                                          <p:val>
                                            <p:strVal val="1+#ppt_w/2"/>
                                          </p:val>
                                        </p:tav>
                                        <p:tav tm="100000">
                                          <p:val>
                                            <p:strVal val="#ppt_x"/>
                                          </p:val>
                                        </p:tav>
                                      </p:tavLst>
                                    </p:anim>
                                    <p:anim calcmode="lin" valueType="num">
                                      <p:cBhvr additive="base">
                                        <p:cTn id="26" dur="500" fill="hold"/>
                                        <p:tgtEl>
                                          <p:spTgt spid="143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79"/>
                                        </p:tgtEl>
                                        <p:attrNameLst>
                                          <p:attrName>style.visibility</p:attrName>
                                        </p:attrNameLst>
                                      </p:cBhvr>
                                      <p:to>
                                        <p:strVal val="visible"/>
                                      </p:to>
                                    </p:set>
                                    <p:anim calcmode="lin" valueType="num">
                                      <p:cBhvr additive="base">
                                        <p:cTn id="31" dur="500" fill="hold"/>
                                        <p:tgtEl>
                                          <p:spTgt spid="14379"/>
                                        </p:tgtEl>
                                        <p:attrNameLst>
                                          <p:attrName>ppt_x</p:attrName>
                                        </p:attrNameLst>
                                      </p:cBhvr>
                                      <p:tavLst>
                                        <p:tav tm="0">
                                          <p:val>
                                            <p:strVal val="1+#ppt_w/2"/>
                                          </p:val>
                                        </p:tav>
                                        <p:tav tm="100000">
                                          <p:val>
                                            <p:strVal val="#ppt_x"/>
                                          </p:val>
                                        </p:tav>
                                      </p:tavLst>
                                    </p:anim>
                                    <p:anim calcmode="lin" valueType="num">
                                      <p:cBhvr additive="base">
                                        <p:cTn id="32" dur="500" fill="hold"/>
                                        <p:tgtEl>
                                          <p:spTgt spid="143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370"/>
                                        </p:tgtEl>
                                        <p:attrNameLst>
                                          <p:attrName>style.visibility</p:attrName>
                                        </p:attrNameLst>
                                      </p:cBhvr>
                                      <p:to>
                                        <p:strVal val="visible"/>
                                      </p:to>
                                    </p:set>
                                    <p:anim calcmode="lin" valueType="num">
                                      <p:cBhvr additive="base">
                                        <p:cTn id="37" dur="500" fill="hold"/>
                                        <p:tgtEl>
                                          <p:spTgt spid="14370"/>
                                        </p:tgtEl>
                                        <p:attrNameLst>
                                          <p:attrName>ppt_x</p:attrName>
                                        </p:attrNameLst>
                                      </p:cBhvr>
                                      <p:tavLst>
                                        <p:tav tm="0">
                                          <p:val>
                                            <p:strVal val="1+#ppt_w/2"/>
                                          </p:val>
                                        </p:tav>
                                        <p:tav tm="100000">
                                          <p:val>
                                            <p:strVal val="#ppt_x"/>
                                          </p:val>
                                        </p:tav>
                                      </p:tavLst>
                                    </p:anim>
                                    <p:anim calcmode="lin" valueType="num">
                                      <p:cBhvr additive="base">
                                        <p:cTn id="38" dur="500" fill="hold"/>
                                        <p:tgtEl>
                                          <p:spTgt spid="143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382"/>
                                        </p:tgtEl>
                                        <p:attrNameLst>
                                          <p:attrName>style.visibility</p:attrName>
                                        </p:attrNameLst>
                                      </p:cBhvr>
                                      <p:to>
                                        <p:strVal val="visible"/>
                                      </p:to>
                                    </p:set>
                                    <p:anim calcmode="lin" valueType="num">
                                      <p:cBhvr additive="base">
                                        <p:cTn id="43" dur="500" fill="hold"/>
                                        <p:tgtEl>
                                          <p:spTgt spid="14382"/>
                                        </p:tgtEl>
                                        <p:attrNameLst>
                                          <p:attrName>ppt_x</p:attrName>
                                        </p:attrNameLst>
                                      </p:cBhvr>
                                      <p:tavLst>
                                        <p:tav tm="0">
                                          <p:val>
                                            <p:strVal val="1+#ppt_w/2"/>
                                          </p:val>
                                        </p:tav>
                                        <p:tav tm="100000">
                                          <p:val>
                                            <p:strVal val="#ppt_x"/>
                                          </p:val>
                                        </p:tav>
                                      </p:tavLst>
                                    </p:anim>
                                    <p:anim calcmode="lin" valueType="num">
                                      <p:cBhvr additive="base">
                                        <p:cTn id="44" dur="500" fill="hold"/>
                                        <p:tgtEl>
                                          <p:spTgt spid="1438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372"/>
                                        </p:tgtEl>
                                        <p:attrNameLst>
                                          <p:attrName>style.visibility</p:attrName>
                                        </p:attrNameLst>
                                      </p:cBhvr>
                                      <p:to>
                                        <p:strVal val="visible"/>
                                      </p:to>
                                    </p:set>
                                    <p:anim calcmode="lin" valueType="num">
                                      <p:cBhvr additive="base">
                                        <p:cTn id="49" dur="500" fill="hold"/>
                                        <p:tgtEl>
                                          <p:spTgt spid="14372"/>
                                        </p:tgtEl>
                                        <p:attrNameLst>
                                          <p:attrName>ppt_x</p:attrName>
                                        </p:attrNameLst>
                                      </p:cBhvr>
                                      <p:tavLst>
                                        <p:tav tm="0">
                                          <p:val>
                                            <p:strVal val="1+#ppt_w/2"/>
                                          </p:val>
                                        </p:tav>
                                        <p:tav tm="100000">
                                          <p:val>
                                            <p:strVal val="#ppt_x"/>
                                          </p:val>
                                        </p:tav>
                                      </p:tavLst>
                                    </p:anim>
                                    <p:anim calcmode="lin" valueType="num">
                                      <p:cBhvr additive="base">
                                        <p:cTn id="50" dur="500" fill="hold"/>
                                        <p:tgtEl>
                                          <p:spTgt spid="14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autoUpdateAnimBg="0"/>
      <p:bldP spid="14370" grpId="0" autoUpdateAnimBg="0"/>
      <p:bldP spid="14371" grpId="0" autoUpdateAnimBg="0"/>
      <p:bldP spid="14372" grpId="0" autoUpdateAnimBg="0"/>
      <p:bldP spid="14375" grpId="0" autoUpdateAnimBg="0"/>
      <p:bldP spid="14377" grpId="0" autoUpdateAnimBg="0"/>
      <p:bldP spid="14379" grpId="0" autoUpdateAnimBg="0"/>
      <p:bldP spid="1438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CA" altLang="en-US" smtClean="0"/>
              <a:t>Climate Terminology</a:t>
            </a:r>
          </a:p>
        </p:txBody>
      </p:sp>
      <p:pic>
        <p:nvPicPr>
          <p:cNvPr id="9220" name="Picture 6" descr="j0189252"/>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8191500" y="260350"/>
            <a:ext cx="952500" cy="933450"/>
          </a:xfrm>
        </p:spPr>
      </p:pic>
      <p:sp>
        <p:nvSpPr>
          <p:cNvPr id="9219" name="Rectangle 7"/>
          <p:cNvSpPr>
            <a:spLocks noGrp="1" noChangeArrowheads="1"/>
          </p:cNvSpPr>
          <p:nvPr>
            <p:ph type="body" idx="4294967295"/>
          </p:nvPr>
        </p:nvSpPr>
        <p:spPr>
          <a:xfrm>
            <a:off x="0" y="1600200"/>
            <a:ext cx="8229600" cy="4525963"/>
          </a:xfrm>
        </p:spPr>
        <p:txBody>
          <a:bodyPr/>
          <a:lstStyle/>
          <a:p>
            <a:pPr eaLnBrk="1" hangingPunct="1"/>
            <a:r>
              <a:rPr lang="en-CA" altLang="en-US" smtClean="0"/>
              <a:t>Precipitation</a:t>
            </a:r>
          </a:p>
          <a:p>
            <a:pPr eaLnBrk="1" hangingPunct="1"/>
            <a:r>
              <a:rPr lang="en-CA" altLang="en-US" smtClean="0"/>
              <a:t>Average Annual Temperature</a:t>
            </a:r>
          </a:p>
          <a:p>
            <a:pPr eaLnBrk="1" hangingPunct="1"/>
            <a:r>
              <a:rPr lang="en-CA" altLang="en-US" smtClean="0"/>
              <a:t>Temperature Range</a:t>
            </a:r>
          </a:p>
          <a:p>
            <a:pPr eaLnBrk="1" hangingPunct="1"/>
            <a:r>
              <a:rPr lang="en-CA" altLang="en-US" smtClean="0"/>
              <a:t>Total Precipitation</a:t>
            </a:r>
          </a:p>
          <a:p>
            <a:pPr eaLnBrk="1" hangingPunct="1"/>
            <a:r>
              <a:rPr lang="en-CA" altLang="en-US" smtClean="0"/>
              <a:t>Continental Climate</a:t>
            </a:r>
          </a:p>
          <a:p>
            <a:pPr eaLnBrk="1" hangingPunct="1"/>
            <a:r>
              <a:rPr lang="en-CA" altLang="en-US" smtClean="0"/>
              <a:t>Maritime Climate</a:t>
            </a:r>
          </a:p>
          <a:p>
            <a:pPr eaLnBrk="1" hangingPunct="1"/>
            <a:endParaRPr lang="en-CA" altLang="en-US" smtClean="0"/>
          </a:p>
        </p:txBody>
      </p:sp>
    </p:spTree>
    <p:extLst>
      <p:ext uri="{BB962C8B-B14F-4D97-AF65-F5344CB8AC3E}">
        <p14:creationId xmlns:p14="http://schemas.microsoft.com/office/powerpoint/2010/main" val="284650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CA" altLang="en-US" smtClean="0"/>
              <a:t>Precipitation</a:t>
            </a:r>
          </a:p>
        </p:txBody>
      </p:sp>
      <p:sp>
        <p:nvSpPr>
          <p:cNvPr id="35843" name="Rectangle 3"/>
          <p:cNvSpPr>
            <a:spLocks noGrp="1" noChangeArrowheads="1"/>
          </p:cNvSpPr>
          <p:nvPr>
            <p:ph idx="1"/>
          </p:nvPr>
        </p:nvSpPr>
        <p:spPr/>
        <p:txBody>
          <a:bodyPr/>
          <a:lstStyle/>
          <a:p>
            <a:pPr eaLnBrk="1" hangingPunct="1">
              <a:buFont typeface="Wingdings" pitchFamily="2" charset="2"/>
              <a:buNone/>
            </a:pPr>
            <a:r>
              <a:rPr lang="en-CA" altLang="en-US" smtClean="0"/>
              <a:t>Any form of water that falls from the sky</a:t>
            </a:r>
          </a:p>
          <a:p>
            <a:pPr eaLnBrk="1" hangingPunct="1">
              <a:buFont typeface="Wingdings" pitchFamily="2" charset="2"/>
              <a:buNone/>
            </a:pPr>
            <a:endParaRPr lang="en-CA" altLang="en-US" smtClean="0"/>
          </a:p>
        </p:txBody>
      </p:sp>
      <p:sp>
        <p:nvSpPr>
          <p:cNvPr id="35844" name="Text Box 4"/>
          <p:cNvSpPr txBox="1">
            <a:spLocks noChangeArrowheads="1"/>
          </p:cNvSpPr>
          <p:nvPr/>
        </p:nvSpPr>
        <p:spPr bwMode="auto">
          <a:xfrm>
            <a:off x="1166813" y="2505075"/>
            <a:ext cx="1171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600" b="1">
                <a:latin typeface="Bradley Hand ITC" pitchFamily="66" charset="0"/>
              </a:rPr>
              <a:t>Rain</a:t>
            </a:r>
          </a:p>
        </p:txBody>
      </p:sp>
      <p:sp>
        <p:nvSpPr>
          <p:cNvPr id="35846" name="Text Box 6"/>
          <p:cNvSpPr txBox="1">
            <a:spLocks noChangeArrowheads="1"/>
          </p:cNvSpPr>
          <p:nvPr/>
        </p:nvSpPr>
        <p:spPr bwMode="auto">
          <a:xfrm>
            <a:off x="1331913" y="5589588"/>
            <a:ext cx="2487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600">
                <a:latin typeface="Goudy Stout" pitchFamily="18" charset="0"/>
              </a:rPr>
              <a:t>Hail</a:t>
            </a:r>
          </a:p>
        </p:txBody>
      </p:sp>
      <p:sp>
        <p:nvSpPr>
          <p:cNvPr id="35847" name="Text Box 7"/>
          <p:cNvSpPr txBox="1">
            <a:spLocks noChangeArrowheads="1"/>
          </p:cNvSpPr>
          <p:nvPr/>
        </p:nvSpPr>
        <p:spPr bwMode="auto">
          <a:xfrm>
            <a:off x="5127625" y="2646363"/>
            <a:ext cx="128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600">
                <a:latin typeface="Lucida Sans Typewriter" pitchFamily="49" charset="0"/>
              </a:rPr>
              <a:t>Snow</a:t>
            </a:r>
          </a:p>
        </p:txBody>
      </p:sp>
      <p:sp>
        <p:nvSpPr>
          <p:cNvPr id="35848" name="Text Box 8"/>
          <p:cNvSpPr txBox="1">
            <a:spLocks noChangeArrowheads="1"/>
          </p:cNvSpPr>
          <p:nvPr/>
        </p:nvSpPr>
        <p:spPr bwMode="auto">
          <a:xfrm>
            <a:off x="4500563" y="4868863"/>
            <a:ext cx="2181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800">
                <a:latin typeface="Lucida Calligraphy" pitchFamily="66" charset="0"/>
              </a:rPr>
              <a:t>Freezing </a:t>
            </a:r>
          </a:p>
          <a:p>
            <a:pPr eaLnBrk="1" hangingPunct="1"/>
            <a:r>
              <a:rPr lang="en-CA" altLang="en-US" sz="2800">
                <a:latin typeface="Lucida Calligraphy" pitchFamily="66" charset="0"/>
              </a:rPr>
              <a:t>Rain/Sleet</a:t>
            </a:r>
          </a:p>
        </p:txBody>
      </p:sp>
      <p:pic>
        <p:nvPicPr>
          <p:cNvPr id="35849" name="Picture 9" descr="j02545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205038"/>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j033678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349500"/>
            <a:ext cx="11493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j03464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150" y="3933825"/>
            <a:ext cx="15097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j02396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588" y="4652963"/>
            <a:ext cx="17605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619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17" presetClass="entr" presetSubtype="10" fill="hold" grpId="0" nodeType="afterEffect">
                                  <p:stCondLst>
                                    <p:cond delay="2000"/>
                                  </p:stCondLst>
                                  <p:childTnLst>
                                    <p:set>
                                      <p:cBhvr>
                                        <p:cTn id="11" dur="1" fill="hold">
                                          <p:stCondLst>
                                            <p:cond delay="0"/>
                                          </p:stCondLst>
                                        </p:cTn>
                                        <p:tgtEl>
                                          <p:spTgt spid="35844"/>
                                        </p:tgtEl>
                                        <p:attrNameLst>
                                          <p:attrName>style.visibility</p:attrName>
                                        </p:attrNameLst>
                                      </p:cBhvr>
                                      <p:to>
                                        <p:strVal val="visible"/>
                                      </p:to>
                                    </p:set>
                                    <p:anim calcmode="lin" valueType="num">
                                      <p:cBhvr>
                                        <p:cTn id="12" dur="500" fill="hold"/>
                                        <p:tgtEl>
                                          <p:spTgt spid="35844"/>
                                        </p:tgtEl>
                                        <p:attrNameLst>
                                          <p:attrName>ppt_w</p:attrName>
                                        </p:attrNameLst>
                                      </p:cBhvr>
                                      <p:tavLst>
                                        <p:tav tm="0">
                                          <p:val>
                                            <p:fltVal val="0"/>
                                          </p:val>
                                        </p:tav>
                                        <p:tav tm="100000">
                                          <p:val>
                                            <p:strVal val="#ppt_w"/>
                                          </p:val>
                                        </p:tav>
                                      </p:tavLst>
                                    </p:anim>
                                    <p:anim calcmode="lin" valueType="num">
                                      <p:cBhvr>
                                        <p:cTn id="13" dur="500" fill="hold"/>
                                        <p:tgtEl>
                                          <p:spTgt spid="3584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0"/>
                            </p:stCondLst>
                            <p:childTnLst>
                              <p:par>
                                <p:cTn id="15" presetID="2" presetClass="entr" presetSubtype="8" fill="hold" nodeType="afterEffect">
                                  <p:stCondLst>
                                    <p:cond delay="2000"/>
                                  </p:stCondLst>
                                  <p:childTnLst>
                                    <p:set>
                                      <p:cBhvr>
                                        <p:cTn id="16" dur="1" fill="hold">
                                          <p:stCondLst>
                                            <p:cond delay="0"/>
                                          </p:stCondLst>
                                        </p:cTn>
                                        <p:tgtEl>
                                          <p:spTgt spid="35849"/>
                                        </p:tgtEl>
                                        <p:attrNameLst>
                                          <p:attrName>style.visibility</p:attrName>
                                        </p:attrNameLst>
                                      </p:cBhvr>
                                      <p:to>
                                        <p:strVal val="visible"/>
                                      </p:to>
                                    </p:set>
                                    <p:anim calcmode="lin" valueType="num">
                                      <p:cBhvr additive="base">
                                        <p:cTn id="17" dur="500" fill="hold"/>
                                        <p:tgtEl>
                                          <p:spTgt spid="35849"/>
                                        </p:tgtEl>
                                        <p:attrNameLst>
                                          <p:attrName>ppt_x</p:attrName>
                                        </p:attrNameLst>
                                      </p:cBhvr>
                                      <p:tavLst>
                                        <p:tav tm="0">
                                          <p:val>
                                            <p:strVal val="0-#ppt_w/2"/>
                                          </p:val>
                                        </p:tav>
                                        <p:tav tm="100000">
                                          <p:val>
                                            <p:strVal val="#ppt_x"/>
                                          </p:val>
                                        </p:tav>
                                      </p:tavLst>
                                    </p:anim>
                                    <p:anim calcmode="lin" valueType="num">
                                      <p:cBhvr additive="base">
                                        <p:cTn id="18" dur="500" fill="hold"/>
                                        <p:tgtEl>
                                          <p:spTgt spid="3584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3" presetClass="entr" presetSubtype="10" fill="hold" grpId="0" nodeType="afterEffect">
                                  <p:stCondLst>
                                    <p:cond delay="2000"/>
                                  </p:stCondLst>
                                  <p:childTnLst>
                                    <p:set>
                                      <p:cBhvr>
                                        <p:cTn id="21" dur="1" fill="hold">
                                          <p:stCondLst>
                                            <p:cond delay="0"/>
                                          </p:stCondLst>
                                        </p:cTn>
                                        <p:tgtEl>
                                          <p:spTgt spid="35846"/>
                                        </p:tgtEl>
                                        <p:attrNameLst>
                                          <p:attrName>style.visibility</p:attrName>
                                        </p:attrNameLst>
                                      </p:cBhvr>
                                      <p:to>
                                        <p:strVal val="visible"/>
                                      </p:to>
                                    </p:set>
                                    <p:animEffect transition="in" filter="blinds(horizontal)">
                                      <p:cBhvr>
                                        <p:cTn id="22" dur="500"/>
                                        <p:tgtEl>
                                          <p:spTgt spid="35846"/>
                                        </p:tgtEl>
                                      </p:cBhvr>
                                    </p:animEffect>
                                  </p:childTnLst>
                                </p:cTn>
                              </p:par>
                            </p:childTnLst>
                          </p:cTn>
                        </p:par>
                        <p:par>
                          <p:cTn id="23" fill="hold" nodeType="afterGroup">
                            <p:stCondLst>
                              <p:cond delay="10000"/>
                            </p:stCondLst>
                            <p:childTnLst>
                              <p:par>
                                <p:cTn id="24" presetID="2" presetClass="entr" presetSubtype="3" fill="hold" nodeType="afterEffect">
                                  <p:stCondLst>
                                    <p:cond delay="2000"/>
                                  </p:stCondLst>
                                  <p:childTnLst>
                                    <p:set>
                                      <p:cBhvr>
                                        <p:cTn id="25" dur="1" fill="hold">
                                          <p:stCondLst>
                                            <p:cond delay="0"/>
                                          </p:stCondLst>
                                        </p:cTn>
                                        <p:tgtEl>
                                          <p:spTgt spid="35851"/>
                                        </p:tgtEl>
                                        <p:attrNameLst>
                                          <p:attrName>style.visibility</p:attrName>
                                        </p:attrNameLst>
                                      </p:cBhvr>
                                      <p:to>
                                        <p:strVal val="visible"/>
                                      </p:to>
                                    </p:set>
                                    <p:anim calcmode="lin" valueType="num">
                                      <p:cBhvr additive="base">
                                        <p:cTn id="26" dur="500" fill="hold"/>
                                        <p:tgtEl>
                                          <p:spTgt spid="35851"/>
                                        </p:tgtEl>
                                        <p:attrNameLst>
                                          <p:attrName>ppt_x</p:attrName>
                                        </p:attrNameLst>
                                      </p:cBhvr>
                                      <p:tavLst>
                                        <p:tav tm="0">
                                          <p:val>
                                            <p:strVal val="1+#ppt_w/2"/>
                                          </p:val>
                                        </p:tav>
                                        <p:tav tm="100000">
                                          <p:val>
                                            <p:strVal val="#ppt_x"/>
                                          </p:val>
                                        </p:tav>
                                      </p:tavLst>
                                    </p:anim>
                                    <p:anim calcmode="lin" valueType="num">
                                      <p:cBhvr additive="base">
                                        <p:cTn id="27" dur="500" fill="hold"/>
                                        <p:tgtEl>
                                          <p:spTgt spid="35851"/>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2500"/>
                            </p:stCondLst>
                            <p:childTnLst>
                              <p:par>
                                <p:cTn id="29" presetID="22" presetClass="entr" presetSubtype="1" fill="hold" grpId="0" nodeType="afterEffect">
                                  <p:stCondLst>
                                    <p:cond delay="2000"/>
                                  </p:stCondLst>
                                  <p:childTnLst>
                                    <p:set>
                                      <p:cBhvr>
                                        <p:cTn id="30" dur="1" fill="hold">
                                          <p:stCondLst>
                                            <p:cond delay="0"/>
                                          </p:stCondLst>
                                        </p:cTn>
                                        <p:tgtEl>
                                          <p:spTgt spid="35847"/>
                                        </p:tgtEl>
                                        <p:attrNameLst>
                                          <p:attrName>style.visibility</p:attrName>
                                        </p:attrNameLst>
                                      </p:cBhvr>
                                      <p:to>
                                        <p:strVal val="visible"/>
                                      </p:to>
                                    </p:set>
                                    <p:animEffect transition="in" filter="wipe(up)">
                                      <p:cBhvr>
                                        <p:cTn id="31" dur="500"/>
                                        <p:tgtEl>
                                          <p:spTgt spid="35847"/>
                                        </p:tgtEl>
                                      </p:cBhvr>
                                    </p:animEffect>
                                  </p:childTnLst>
                                </p:cTn>
                              </p:par>
                            </p:childTnLst>
                          </p:cTn>
                        </p:par>
                        <p:par>
                          <p:cTn id="32" fill="hold" nodeType="afterGroup">
                            <p:stCondLst>
                              <p:cond delay="15000"/>
                            </p:stCondLst>
                            <p:childTnLst>
                              <p:par>
                                <p:cTn id="33" presetID="2" presetClass="entr" presetSubtype="1" fill="hold" nodeType="afterEffect">
                                  <p:stCondLst>
                                    <p:cond delay="2000"/>
                                  </p:stCondLst>
                                  <p:childTnLst>
                                    <p:set>
                                      <p:cBhvr>
                                        <p:cTn id="34" dur="1" fill="hold">
                                          <p:stCondLst>
                                            <p:cond delay="0"/>
                                          </p:stCondLst>
                                        </p:cTn>
                                        <p:tgtEl>
                                          <p:spTgt spid="35850"/>
                                        </p:tgtEl>
                                        <p:attrNameLst>
                                          <p:attrName>style.visibility</p:attrName>
                                        </p:attrNameLst>
                                      </p:cBhvr>
                                      <p:to>
                                        <p:strVal val="visible"/>
                                      </p:to>
                                    </p:set>
                                    <p:anim calcmode="lin" valueType="num">
                                      <p:cBhvr additive="base">
                                        <p:cTn id="35" dur="500" fill="hold"/>
                                        <p:tgtEl>
                                          <p:spTgt spid="35850"/>
                                        </p:tgtEl>
                                        <p:attrNameLst>
                                          <p:attrName>ppt_x</p:attrName>
                                        </p:attrNameLst>
                                      </p:cBhvr>
                                      <p:tavLst>
                                        <p:tav tm="0">
                                          <p:val>
                                            <p:strVal val="#ppt_x"/>
                                          </p:val>
                                        </p:tav>
                                        <p:tav tm="100000">
                                          <p:val>
                                            <p:strVal val="#ppt_x"/>
                                          </p:val>
                                        </p:tav>
                                      </p:tavLst>
                                    </p:anim>
                                    <p:anim calcmode="lin" valueType="num">
                                      <p:cBhvr additive="base">
                                        <p:cTn id="36" dur="500" fill="hold"/>
                                        <p:tgtEl>
                                          <p:spTgt spid="35850"/>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17500"/>
                            </p:stCondLst>
                            <p:childTnLst>
                              <p:par>
                                <p:cTn id="38" presetID="5" presetClass="entr" presetSubtype="10" fill="hold" grpId="0" nodeType="afterEffect">
                                  <p:stCondLst>
                                    <p:cond delay="2000"/>
                                  </p:stCondLst>
                                  <p:childTnLst>
                                    <p:set>
                                      <p:cBhvr>
                                        <p:cTn id="39" dur="1" fill="hold">
                                          <p:stCondLst>
                                            <p:cond delay="0"/>
                                          </p:stCondLst>
                                        </p:cTn>
                                        <p:tgtEl>
                                          <p:spTgt spid="35848"/>
                                        </p:tgtEl>
                                        <p:attrNameLst>
                                          <p:attrName>style.visibility</p:attrName>
                                        </p:attrNameLst>
                                      </p:cBhvr>
                                      <p:to>
                                        <p:strVal val="visible"/>
                                      </p:to>
                                    </p:set>
                                    <p:animEffect transition="in" filter="checkerboard(across)">
                                      <p:cBhvr>
                                        <p:cTn id="40" dur="500"/>
                                        <p:tgtEl>
                                          <p:spTgt spid="35848"/>
                                        </p:tgtEl>
                                      </p:cBhvr>
                                    </p:animEffect>
                                  </p:childTnLst>
                                </p:cTn>
                              </p:par>
                            </p:childTnLst>
                          </p:cTn>
                        </p:par>
                        <p:par>
                          <p:cTn id="41" fill="hold" nodeType="afterGroup">
                            <p:stCondLst>
                              <p:cond delay="20000"/>
                            </p:stCondLst>
                            <p:childTnLst>
                              <p:par>
                                <p:cTn id="42" presetID="2" presetClass="entr" presetSubtype="9" fill="hold" nodeType="afterEffect">
                                  <p:stCondLst>
                                    <p:cond delay="2000"/>
                                  </p:stCondLst>
                                  <p:childTnLst>
                                    <p:set>
                                      <p:cBhvr>
                                        <p:cTn id="43" dur="1" fill="hold">
                                          <p:stCondLst>
                                            <p:cond delay="0"/>
                                          </p:stCondLst>
                                        </p:cTn>
                                        <p:tgtEl>
                                          <p:spTgt spid="35852"/>
                                        </p:tgtEl>
                                        <p:attrNameLst>
                                          <p:attrName>style.visibility</p:attrName>
                                        </p:attrNameLst>
                                      </p:cBhvr>
                                      <p:to>
                                        <p:strVal val="visible"/>
                                      </p:to>
                                    </p:set>
                                    <p:anim calcmode="lin" valueType="num">
                                      <p:cBhvr additive="base">
                                        <p:cTn id="44" dur="500" fill="hold"/>
                                        <p:tgtEl>
                                          <p:spTgt spid="35852"/>
                                        </p:tgtEl>
                                        <p:attrNameLst>
                                          <p:attrName>ppt_x</p:attrName>
                                        </p:attrNameLst>
                                      </p:cBhvr>
                                      <p:tavLst>
                                        <p:tav tm="0">
                                          <p:val>
                                            <p:strVal val="0-#ppt_w/2"/>
                                          </p:val>
                                        </p:tav>
                                        <p:tav tm="100000">
                                          <p:val>
                                            <p:strVal val="#ppt_x"/>
                                          </p:val>
                                        </p:tav>
                                      </p:tavLst>
                                    </p:anim>
                                    <p:anim calcmode="lin" valueType="num">
                                      <p:cBhvr additive="base">
                                        <p:cTn id="45" dur="500" fill="hold"/>
                                        <p:tgtEl>
                                          <p:spTgt spid="358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advAuto="2000"/>
      <p:bldP spid="35844" grpId="0" autoUpdateAnimBg="0"/>
      <p:bldP spid="35846" grpId="0" autoUpdateAnimBg="0"/>
      <p:bldP spid="35847" grpId="0" autoUpdateAnimBg="0"/>
      <p:bldP spid="3584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Factors That Affect Climate</a:t>
            </a:r>
          </a:p>
        </p:txBody>
      </p:sp>
      <p:sp>
        <p:nvSpPr>
          <p:cNvPr id="17411" name="Rectangle 3"/>
          <p:cNvSpPr>
            <a:spLocks noGrp="1" noChangeArrowheads="1"/>
          </p:cNvSpPr>
          <p:nvPr>
            <p:ph type="body" sz="half" idx="1"/>
          </p:nvPr>
        </p:nvSpPr>
        <p:spPr>
          <a:xfrm>
            <a:off x="1828800" y="1676400"/>
            <a:ext cx="5943600" cy="4525963"/>
          </a:xfrm>
        </p:spPr>
        <p:txBody>
          <a:bodyPr/>
          <a:lstStyle/>
          <a:p>
            <a:pPr>
              <a:buFontTx/>
              <a:buNone/>
            </a:pPr>
            <a:r>
              <a:rPr lang="en-US" altLang="en-US" sz="3000" b="1"/>
              <a:t>L</a:t>
            </a:r>
            <a:r>
              <a:rPr lang="en-US" altLang="en-US" sz="3000"/>
              <a:t> = Latitude</a:t>
            </a:r>
          </a:p>
          <a:p>
            <a:pPr>
              <a:buFontTx/>
              <a:buNone/>
            </a:pPr>
            <a:r>
              <a:rPr lang="en-US" altLang="en-US" sz="3000" b="1"/>
              <a:t>O</a:t>
            </a:r>
            <a:r>
              <a:rPr lang="en-US" altLang="en-US" sz="3000"/>
              <a:t> = Ocean Currents</a:t>
            </a:r>
          </a:p>
          <a:p>
            <a:pPr>
              <a:buFontTx/>
              <a:buNone/>
            </a:pPr>
            <a:r>
              <a:rPr lang="en-US" altLang="en-US" sz="3000" b="1"/>
              <a:t>W</a:t>
            </a:r>
            <a:r>
              <a:rPr lang="en-US" altLang="en-US" sz="3000"/>
              <a:t> = Wind</a:t>
            </a:r>
          </a:p>
          <a:p>
            <a:pPr>
              <a:buFontTx/>
              <a:buNone/>
            </a:pPr>
            <a:r>
              <a:rPr lang="en-US" altLang="en-US" sz="3000" b="1"/>
              <a:t>E </a:t>
            </a:r>
            <a:r>
              <a:rPr lang="en-US" altLang="en-US" sz="3000"/>
              <a:t>= Elevation</a:t>
            </a:r>
          </a:p>
          <a:p>
            <a:pPr>
              <a:buFontTx/>
              <a:buNone/>
            </a:pPr>
            <a:r>
              <a:rPr lang="en-US" altLang="en-US" sz="3000" b="1"/>
              <a:t>R</a:t>
            </a:r>
            <a:r>
              <a:rPr lang="en-US" altLang="en-US" sz="3000"/>
              <a:t> = Relief</a:t>
            </a:r>
          </a:p>
          <a:p>
            <a:pPr>
              <a:buFontTx/>
              <a:buNone/>
            </a:pPr>
            <a:r>
              <a:rPr lang="en-US" altLang="en-US" sz="3000" b="1"/>
              <a:t>A</a:t>
            </a:r>
            <a:r>
              <a:rPr lang="en-US" altLang="en-US" sz="3000"/>
              <a:t> = Air Masses</a:t>
            </a:r>
          </a:p>
          <a:p>
            <a:pPr>
              <a:buFontTx/>
              <a:buNone/>
            </a:pPr>
            <a:r>
              <a:rPr lang="en-US" altLang="en-US" sz="3000" b="1"/>
              <a:t>N</a:t>
            </a:r>
            <a:r>
              <a:rPr lang="en-US" altLang="en-US" sz="3000"/>
              <a:t> = Nearness to Water</a:t>
            </a:r>
          </a:p>
        </p:txBody>
      </p:sp>
    </p:spTree>
    <p:extLst>
      <p:ext uri="{BB962C8B-B14F-4D97-AF65-F5344CB8AC3E}">
        <p14:creationId xmlns:p14="http://schemas.microsoft.com/office/powerpoint/2010/main" val="3276375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47</TotalTime>
  <Words>1131</Words>
  <Application>Microsoft Office PowerPoint</Application>
  <PresentationFormat>On-screen Show (4:3)</PresentationFormat>
  <Paragraphs>231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Winter</vt:lpstr>
      <vt:lpstr>Climate and Weather</vt:lpstr>
      <vt:lpstr>Weather</vt:lpstr>
      <vt:lpstr>Climate</vt:lpstr>
      <vt:lpstr>What's the difference?</vt:lpstr>
      <vt:lpstr>Climate or Weather?</vt:lpstr>
      <vt:lpstr>Climate or Weather?</vt:lpstr>
      <vt:lpstr>Climate Terminology</vt:lpstr>
      <vt:lpstr>Precipitation</vt:lpstr>
      <vt:lpstr>Factors That Affect Climate</vt:lpstr>
      <vt:lpstr>PowerPoint Presentation</vt:lpstr>
      <vt:lpstr>O = Ocean Currents</vt:lpstr>
      <vt:lpstr>PowerPoint Presentation</vt:lpstr>
      <vt:lpstr>PowerPoint Presentation</vt:lpstr>
      <vt:lpstr>PowerPoint Presentation</vt:lpstr>
      <vt:lpstr>Air Masses</vt:lpstr>
      <vt:lpstr>PowerPoint Presentation</vt:lpstr>
      <vt:lpstr>Average Annual Temperature</vt:lpstr>
      <vt:lpstr>Temperature Range</vt:lpstr>
      <vt:lpstr>Total Precipitation</vt:lpstr>
      <vt:lpstr>Continental Climates</vt:lpstr>
      <vt:lpstr>Maritime Climates</vt:lpstr>
      <vt:lpstr>Maritime Climates</vt:lpstr>
      <vt:lpstr>Great Lakes Climate</vt:lpstr>
      <vt:lpstr>PowerPoint Presentation</vt:lpstr>
      <vt:lpstr>Climate Graphs</vt:lpstr>
      <vt:lpstr>Climate Graphs</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Weather</dc:title>
  <dc:creator>Zapfe, Brendan</dc:creator>
  <cp:lastModifiedBy>Zapfe, Brendan</cp:lastModifiedBy>
  <cp:revision>6</cp:revision>
  <dcterms:created xsi:type="dcterms:W3CDTF">2014-10-22T14:06:49Z</dcterms:created>
  <dcterms:modified xsi:type="dcterms:W3CDTF">2014-10-23T17:34:51Z</dcterms:modified>
</cp:coreProperties>
</file>