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2" r:id="rId2"/>
    <p:sldId id="278" r:id="rId3"/>
    <p:sldId id="282" r:id="rId4"/>
    <p:sldId id="273" r:id="rId5"/>
    <p:sldId id="275" r:id="rId6"/>
    <p:sldId id="276" r:id="rId7"/>
    <p:sldId id="277" r:id="rId8"/>
    <p:sldId id="285" r:id="rId9"/>
    <p:sldId id="284" r:id="rId10"/>
    <p:sldId id="286" r:id="rId11"/>
    <p:sldId id="287" r:id="rId12"/>
    <p:sldId id="280" r:id="rId13"/>
    <p:sldId id="257" r:id="rId14"/>
    <p:sldId id="258" r:id="rId15"/>
    <p:sldId id="259" r:id="rId16"/>
    <p:sldId id="260" r:id="rId17"/>
    <p:sldId id="279" r:id="rId18"/>
    <p:sldId id="267" r:id="rId19"/>
    <p:sldId id="269" r:id="rId20"/>
    <p:sldId id="270" r:id="rId21"/>
    <p:sldId id="271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/>
  </p:normalViewPr>
  <p:slideViewPr>
    <p:cSldViewPr>
      <p:cViewPr varScale="1">
        <p:scale>
          <a:sx n="107" d="100"/>
          <a:sy n="107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DEB5E-1164-4289-9753-9AB217F04DEC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ADF0-8D9E-4990-8041-851A7B5A9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5ADF0-8D9E-4990-8041-851A7B5A93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1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1531" y="68853"/>
            <a:ext cx="7550879" cy="826230"/>
          </a:xfrm>
        </p:spPr>
        <p:txBody>
          <a:bodyPr tIns="41239" bIns="4123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4577" y="1377051"/>
            <a:ext cx="4255950" cy="2290782"/>
          </a:xfrm>
        </p:spPr>
        <p:txBody>
          <a:bodyPr lIns="82479" tIns="41239" rIns="82479" bIns="412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7816" y="1377051"/>
            <a:ext cx="4255950" cy="2290782"/>
          </a:xfrm>
        </p:spPr>
        <p:txBody>
          <a:bodyPr lIns="82479" tIns="41239" rIns="82479" bIns="412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74577" y="3805538"/>
            <a:ext cx="4255950" cy="2290781"/>
          </a:xfrm>
        </p:spPr>
        <p:txBody>
          <a:bodyPr lIns="82479" tIns="41239" rIns="82479" bIns="412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7816" y="3805538"/>
            <a:ext cx="4255950" cy="2290781"/>
          </a:xfrm>
        </p:spPr>
        <p:txBody>
          <a:bodyPr lIns="82479" tIns="41239" rIns="82479" bIns="4123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2479" tIns="41239" rIns="8247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tIns="4123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D73E-D140-4446-B66C-D44FECC7F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8324CF-0E22-4CC1-8885-46BCD6B1655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688891-87AB-4460-8422-63B0266D6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pac.ca/index.php/en/page/economic-backbon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agric.gov.ab.ca/$department/deptdocs.nsf/all/agdex3489" TargetMode="External"/><Relationship Id="rId2" Type="http://schemas.openxmlformats.org/officeDocument/2006/relationships/hyperlink" Target="http://www.fpac.ca/index.php/en/page/economic-backbone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>
                <a:solidFill>
                  <a:schemeClr val="tx2">
                    <a:lumMod val="50000"/>
                  </a:schemeClr>
                </a:solidFill>
              </a:rPr>
              <a:t>Forestry</a:t>
            </a:r>
            <a:endParaRPr lang="en-US" sz="60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71800" y="3352800"/>
            <a:ext cx="2667000" cy="1524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Canada’s Forests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85947" y="3276600"/>
            <a:ext cx="1504854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Lumber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47800" y="4648200"/>
            <a:ext cx="1219200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 air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000" y="2743200"/>
            <a:ext cx="1371600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48400" y="3733800"/>
            <a:ext cx="1219200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72200" y="4876800"/>
            <a:ext cx="1447800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Hiking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62373" y="5181600"/>
            <a:ext cx="1362027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76399" y="2438400"/>
            <a:ext cx="1828801" cy="685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recreation</a:t>
            </a:r>
            <a:endParaRPr lang="en-US" dirty="0"/>
          </a:p>
        </p:txBody>
      </p:sp>
      <p:cxnSp>
        <p:nvCxnSpPr>
          <p:cNvPr id="16" name="Straight Connector 15"/>
          <p:cNvCxnSpPr>
            <a:stCxn id="12" idx="5"/>
            <a:endCxn id="4" idx="1"/>
          </p:cNvCxnSpPr>
          <p:nvPr/>
        </p:nvCxnSpPr>
        <p:spPr>
          <a:xfrm>
            <a:off x="3237378" y="3023767"/>
            <a:ext cx="124995" cy="552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6"/>
            <a:endCxn id="4" idx="2"/>
          </p:cNvCxnSpPr>
          <p:nvPr/>
        </p:nvCxnSpPr>
        <p:spPr>
          <a:xfrm>
            <a:off x="2590801" y="3505200"/>
            <a:ext cx="380999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3"/>
            <a:endCxn id="6" idx="6"/>
          </p:cNvCxnSpPr>
          <p:nvPr/>
        </p:nvCxnSpPr>
        <p:spPr>
          <a:xfrm flipH="1">
            <a:off x="2667000" y="4653615"/>
            <a:ext cx="695373" cy="223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8" idx="2"/>
          </p:cNvCxnSpPr>
          <p:nvPr/>
        </p:nvCxnSpPr>
        <p:spPr>
          <a:xfrm flipV="1">
            <a:off x="5638800" y="3962400"/>
            <a:ext cx="609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4"/>
            <a:endCxn id="10" idx="0"/>
          </p:cNvCxnSpPr>
          <p:nvPr/>
        </p:nvCxnSpPr>
        <p:spPr>
          <a:xfrm flipH="1">
            <a:off x="4043387" y="4876800"/>
            <a:ext cx="261913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4" idx="7"/>
          </p:cNvCxnSpPr>
          <p:nvPr/>
        </p:nvCxnSpPr>
        <p:spPr>
          <a:xfrm flipH="1">
            <a:off x="5248227" y="3133445"/>
            <a:ext cx="286639" cy="442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5"/>
            <a:endCxn id="9" idx="1"/>
          </p:cNvCxnSpPr>
          <p:nvPr/>
        </p:nvCxnSpPr>
        <p:spPr>
          <a:xfrm>
            <a:off x="5248227" y="4653615"/>
            <a:ext cx="1135998" cy="29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146048" y="1600199"/>
            <a:ext cx="585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Task: Brainstorm different uses for forests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Selective or Clear-cutting?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/>
          </a:p>
        </p:txBody>
      </p:sp>
      <p:pic>
        <p:nvPicPr>
          <p:cNvPr id="7" name="Content Placeholder 6" descr="clear_cuttin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4191000" cy="4086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</a:rPr>
              <a:t>Forestry</a:t>
            </a:r>
            <a:br>
              <a:rPr lang="en-US" b="1" i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</a:rPr>
              <a:t>(cutting down trees)</a:t>
            </a:r>
            <a:endParaRPr lang="en-CA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Advantage            Disadvantage</a:t>
            </a:r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2209800"/>
            <a:ext cx="5943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0"/>
            <a:endCxn id="7" idx="2"/>
          </p:cNvCxnSpPr>
          <p:nvPr/>
        </p:nvCxnSpPr>
        <p:spPr>
          <a:xfrm>
            <a:off x="4191000" y="1600200"/>
            <a:ext cx="0" cy="45259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Why are trees important in Canada?</a:t>
            </a:r>
            <a:endParaRPr lang="en-CA" sz="40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</a:rPr>
              <a:t>PROFIT</a:t>
            </a:r>
          </a:p>
          <a:p>
            <a:endParaRPr lang="en-US" sz="4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</a:rPr>
              <a:t>PEOPLE</a:t>
            </a:r>
          </a:p>
          <a:p>
            <a:pPr eaLnBrk="1" hangingPunct="1">
              <a:buNone/>
            </a:pPr>
            <a:endParaRPr lang="en-US" sz="4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r>
              <a:rPr lang="en-US" sz="4400" b="1" i="1" dirty="0" smtClean="0">
                <a:solidFill>
                  <a:schemeClr val="tx2">
                    <a:lumMod val="50000"/>
                  </a:schemeClr>
                </a:solidFill>
              </a:rPr>
              <a:t>PLANET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</a:rPr>
              <a:t>PROFIT</a:t>
            </a:r>
            <a:endParaRPr lang="en-US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dirty="0" smtClean="0"/>
              <a:t>Forest</a:t>
            </a:r>
          </a:p>
          <a:p>
            <a:pPr>
              <a:buNone/>
            </a:pPr>
            <a:r>
              <a:rPr lang="en-US" sz="6000" dirty="0" smtClean="0"/>
              <a:t>Sector</a:t>
            </a:r>
          </a:p>
          <a:p>
            <a:pPr>
              <a:buNone/>
            </a:pPr>
            <a:r>
              <a:rPr lang="en-US" sz="6000" dirty="0" smtClean="0"/>
              <a:t>Revenues: $57.1 Billion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500 times more than Justin </a:t>
            </a:r>
            <a:r>
              <a:rPr lang="en-US" i="1" dirty="0" err="1" smtClean="0"/>
              <a:t>Bieber’s</a:t>
            </a:r>
            <a:r>
              <a:rPr lang="en-US" i="1" dirty="0" smtClean="0"/>
              <a:t> net worth</a:t>
            </a:r>
          </a:p>
          <a:p>
            <a:r>
              <a:rPr lang="en-US" i="1" dirty="0" smtClean="0"/>
              <a:t>3000 times </a:t>
            </a:r>
            <a:r>
              <a:rPr lang="en-US" i="1" dirty="0" err="1" smtClean="0"/>
              <a:t>Lebron</a:t>
            </a:r>
            <a:r>
              <a:rPr lang="en-US" i="1" dirty="0" smtClean="0"/>
              <a:t> James’ salary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http://www.fpac.ca/images/images/charts.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7586132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49530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$ Billions (CAD)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In Eastern Canada, pulp and paper product manufacturing is most common</a:t>
            </a:r>
          </a:p>
          <a:p>
            <a:r>
              <a:rPr lang="en-US" dirty="0"/>
              <a:t>- In Western Canada, wood product manufacturing is most common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FPAC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fpac.ca/images/images/charts.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229599" cy="526631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324600"/>
            <a:ext cx="16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FPAC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fpac.ca/images/images/charts.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077200" cy="4972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164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FPAC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PEOPLE</a:t>
            </a:r>
            <a:endParaRPr lang="en-US" b="1" i="1" u="sng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http://www.fpac.ca/index.php/en/page/economic-backbone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39624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- Quebec</a:t>
            </a:r>
            <a:r>
              <a:rPr lang="en-US" dirty="0"/>
              <a:t>, Ontario and British Columbia have the greatest numbers of forest workers.</a:t>
            </a:r>
          </a:p>
          <a:p>
            <a:r>
              <a:rPr lang="en-US" dirty="0" smtClean="0"/>
              <a:t> - The </a:t>
            </a:r>
            <a:r>
              <a:rPr lang="en-US" dirty="0"/>
              <a:t>Atlantic Provinces, Quebec and British Columbia are the most forest-dependent regions, with a large share of their economy based on the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55-00x-Defore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226436"/>
            <a:ext cx="4254519" cy="288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90629" y="1846110"/>
            <a:ext cx="3743977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sz="2900" dirty="0"/>
              <a:t>Too few trees are replanted?</a:t>
            </a:r>
          </a:p>
        </p:txBody>
      </p:sp>
      <p:pic>
        <p:nvPicPr>
          <p:cNvPr id="110597" name="Picture 5" descr="Image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05" y="3491397"/>
            <a:ext cx="4393239" cy="29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5601666" y="5082178"/>
            <a:ext cx="2814419" cy="5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sz="2900" dirty="0"/>
              <a:t>= Soil erosion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304800" y="304800"/>
            <a:ext cx="7550879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3600" b="1" i="1" u="sng" dirty="0" smtClean="0">
                <a:solidFill>
                  <a:schemeClr val="tx2">
                    <a:lumMod val="50000"/>
                  </a:schemeClr>
                </a:solidFill>
              </a:rPr>
              <a:t>PLANET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Forestry </a:t>
            </a:r>
            <a:r>
              <a:rPr lang="en-US" sz="3600" dirty="0">
                <a:solidFill>
                  <a:schemeClr val="tx2"/>
                </a:solidFill>
              </a:rPr>
              <a:t>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river_polu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598" y="2190372"/>
            <a:ext cx="2855892" cy="43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air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289" y="2396930"/>
            <a:ext cx="3912728" cy="353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601666" y="1364142"/>
            <a:ext cx="2196619" cy="5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defTabSz="915001">
              <a:spcBef>
                <a:spcPct val="50000"/>
              </a:spcBef>
            </a:pPr>
            <a:r>
              <a:rPr lang="en-US" sz="2900" dirty="0">
                <a:solidFill>
                  <a:srgbClr val="666699"/>
                </a:solidFill>
              </a:rPr>
              <a:t>Air Pollution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688938" y="1226437"/>
            <a:ext cx="1990686" cy="9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sz="2900" dirty="0"/>
              <a:t>   </a:t>
            </a:r>
            <a:r>
              <a:rPr lang="en-US" sz="2900" dirty="0">
                <a:solidFill>
                  <a:schemeClr val="accent2"/>
                </a:solidFill>
              </a:rPr>
              <a:t>Water Pollution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1441531" y="68853"/>
            <a:ext cx="7550879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3600" dirty="0">
                <a:solidFill>
                  <a:schemeClr val="tx2"/>
                </a:solidFill>
              </a:rPr>
              <a:t>Forestry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  <p:bldP spid="1126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So….why are trees important to Canada?</a:t>
            </a: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62329"/>
              </p:ext>
            </p:extLst>
          </p:nvPr>
        </p:nvGraphicFramePr>
        <p:xfrm>
          <a:off x="1219200" y="2133600"/>
          <a:ext cx="6096000" cy="313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Economic</a:t>
                      </a:r>
                      <a:endPara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Social</a:t>
                      </a:r>
                      <a:endPara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Environmental</a:t>
                      </a:r>
                      <a:endPara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09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9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1447800"/>
            <a:ext cx="403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Task: Drag and drop brainstorm ideas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sbw_spra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804" y="1157584"/>
            <a:ext cx="4105791" cy="414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 descr="5_Fire_Activity_Northside_Bo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06" y="3214554"/>
            <a:ext cx="4324594" cy="32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933850" y="1501847"/>
            <a:ext cx="3824063" cy="5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r" defTabSz="915001">
              <a:spcBef>
                <a:spcPct val="50000"/>
              </a:spcBef>
            </a:pPr>
            <a:r>
              <a:rPr lang="en-US" sz="2900" dirty="0">
                <a:solidFill>
                  <a:srgbClr val="CC9900"/>
                </a:solidFill>
              </a:rPr>
              <a:t>Aerial Spraying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594882" y="5908409"/>
            <a:ext cx="2448315" cy="5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sz="2900" dirty="0">
                <a:solidFill>
                  <a:srgbClr val="FF0000"/>
                </a:solidFill>
              </a:rPr>
              <a:t>Forest Fires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1441531" y="68853"/>
            <a:ext cx="7550879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3600" dirty="0">
                <a:solidFill>
                  <a:schemeClr val="tx2"/>
                </a:solidFill>
              </a:rPr>
              <a:t>Forestry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12-moose.jpg - 28192 B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377" y="2121519"/>
            <a:ext cx="2914525" cy="44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13-red-fox.jpg - 30189 By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50" y="1846109"/>
            <a:ext cx="5011038" cy="334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1441531" y="68853"/>
            <a:ext cx="7550879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3600" dirty="0">
                <a:solidFill>
                  <a:schemeClr val="tx2"/>
                </a:solidFill>
              </a:rPr>
              <a:t>Forestry Issues</a:t>
            </a: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5258444" y="1088731"/>
            <a:ext cx="2897364" cy="97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479" tIns="41239" rIns="82479" bIns="41239">
            <a:spAutoFit/>
          </a:bodyPr>
          <a:lstStyle/>
          <a:p>
            <a:r>
              <a:rPr lang="en-US" sz="2900" dirty="0"/>
              <a:t>Destruction of Wildlife Habitat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300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Summary: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48727"/>
              </p:ext>
            </p:extLst>
          </p:nvPr>
        </p:nvGraphicFramePr>
        <p:xfrm>
          <a:off x="838200" y="1295400"/>
          <a:ext cx="6629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2057400"/>
              </a:tblGrid>
              <a:tr h="8001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Economy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Environment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</a:p>
                    <a:p>
                      <a:pPr algn="ctr"/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</a:p>
                    <a:p>
                      <a:pPr algn="ctr"/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Something</a:t>
                      </a:r>
                    </a:p>
                    <a:p>
                      <a:pPr algn="ctr"/>
                      <a:r>
                        <a:rPr lang="en-US" b="0" dirty="0" smtClean="0"/>
                        <a:t>Interesting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61547" y="1600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(PROFIT)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300" y="159847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(PEOPLE)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1834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(PLANET)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343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TASK: Complete the table using information from 3 sources:</a:t>
            </a:r>
          </a:p>
          <a:p>
            <a:endParaRPr lang="en-US" dirty="0" smtClean="0"/>
          </a:p>
          <a:p>
            <a:r>
              <a:rPr lang="en-US" dirty="0" smtClean="0"/>
              <a:t>Source 1:  Textbook</a:t>
            </a:r>
          </a:p>
          <a:p>
            <a:r>
              <a:rPr lang="en-US" dirty="0" smtClean="0"/>
              <a:t>Source 2:  Forest Products Association of Canada </a:t>
            </a:r>
            <a:r>
              <a:rPr lang="en-US" dirty="0" smtClean="0">
                <a:hlinkClick r:id="rId2"/>
              </a:rPr>
              <a:t>http://www.fpac.ca/index.php/en/page/economic-backbone</a:t>
            </a:r>
            <a:endParaRPr lang="en-US" dirty="0" smtClean="0"/>
          </a:p>
          <a:p>
            <a:r>
              <a:rPr lang="en-US" dirty="0" smtClean="0"/>
              <a:t>Source 3:  Alberta Agriculture and Rural Development </a:t>
            </a:r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://www1.agric.gov.ab.ca/$department/deptdocs.nsf/all/agdex3489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CGC 1P1 - Resources and Industries    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5097"/>
              </p:ext>
            </p:extLst>
          </p:nvPr>
        </p:nvGraphicFramePr>
        <p:xfrm>
          <a:off x="152400" y="0"/>
          <a:ext cx="8829873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856"/>
                <a:gridCol w="2029856"/>
                <a:gridCol w="2029856"/>
                <a:gridCol w="2740305"/>
              </a:tblGrid>
              <a:tr h="16383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Economy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Environment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Positive</a:t>
                      </a:r>
                    </a:p>
                    <a:p>
                      <a:pPr algn="ctr"/>
                      <a:r>
                        <a:rPr lang="en-US" sz="2400" b="1" dirty="0" smtClean="0"/>
                        <a:t>Impact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Negative</a:t>
                      </a:r>
                    </a:p>
                    <a:p>
                      <a:pPr algn="ctr"/>
                      <a:r>
                        <a:rPr lang="en-US" sz="2400" b="1" dirty="0" smtClean="0"/>
                        <a:t>Impact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Something</a:t>
                      </a:r>
                    </a:p>
                    <a:p>
                      <a:pPr algn="ctr"/>
                      <a:r>
                        <a:rPr lang="en-US" sz="2400" b="1" dirty="0" smtClean="0"/>
                        <a:t>Interesting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21920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(PROFIT)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6896" y="121703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(PEOPLE)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799" y="1197161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(PLANET)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CGC 1P1 - Resources and Industries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rodf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71600"/>
            <a:ext cx="5562600" cy="51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685800"/>
            <a:ext cx="5827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Where does forestry occur in Canada?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Quebec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Ontario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862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 Brunswick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British Columbia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learcu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3850" y="1662502"/>
            <a:ext cx="7515126" cy="1411477"/>
          </a:xfrm>
          <a:noFill/>
        </p:spPr>
      </p:pic>
      <p:pic>
        <p:nvPicPr>
          <p:cNvPr id="18435" name="Picture 4" descr="shelterwoo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2494" y="3246111"/>
            <a:ext cx="7413590" cy="1395698"/>
          </a:xfrm>
          <a:noFill/>
        </p:spPr>
      </p:pic>
      <p:pic>
        <p:nvPicPr>
          <p:cNvPr id="18436" name="Picture 5" descr="selectivecu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02494" y="4829719"/>
            <a:ext cx="7344946" cy="1461682"/>
          </a:xfrm>
          <a:noFill/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574566" y="1610558"/>
            <a:ext cx="310252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Clear-cutting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429000" y="3246110"/>
            <a:ext cx="317945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Shelterwood</a:t>
            </a:r>
            <a:r>
              <a:rPr lang="en-US" sz="2400" dirty="0">
                <a:solidFill>
                  <a:schemeClr val="bg1"/>
                </a:solidFill>
              </a:rPr>
              <a:t> Cutting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425917" y="4875620"/>
            <a:ext cx="302560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Selective cutting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8440" name="Rectangle 1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Methods of Harvesting Forests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learcutKelow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2" y="2204716"/>
            <a:ext cx="3312090" cy="22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reforestedlin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358" y="4436686"/>
            <a:ext cx="3240586" cy="216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 descr="clearc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2920" y="2221930"/>
            <a:ext cx="3553775" cy="21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475853" y="1772953"/>
            <a:ext cx="6625611" cy="3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dirty="0"/>
              <a:t>Loggers remove every tree and leave a barren landscape.</a:t>
            </a:r>
            <a:endParaRPr lang="en-CA" dirty="0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508710" y="4796727"/>
            <a:ext cx="2951707" cy="9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defTabSz="915001">
              <a:spcBef>
                <a:spcPct val="50000"/>
              </a:spcBef>
            </a:pPr>
            <a:r>
              <a:rPr lang="en-US" dirty="0"/>
              <a:t>When replanted, the new forest grows uniformly in species and size</a:t>
            </a:r>
            <a:endParaRPr lang="en-CA" dirty="0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1441531" y="68853"/>
            <a:ext cx="7550879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3600" dirty="0">
                <a:solidFill>
                  <a:schemeClr val="tx2"/>
                </a:solidFill>
              </a:rPr>
              <a:t>Methods of Harvesting Forests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3696785" y="1147543"/>
            <a:ext cx="2179941" cy="4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Clear Cutting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  <p:bldP spid="1054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2714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032" y="2636478"/>
            <a:ext cx="3528033" cy="23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2714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44" y="2636479"/>
            <a:ext cx="3600968" cy="24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828800" y="2209800"/>
            <a:ext cx="6266657" cy="3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defTabSz="915001">
              <a:spcBef>
                <a:spcPct val="50000"/>
              </a:spcBef>
            </a:pPr>
            <a:r>
              <a:rPr lang="en-US" dirty="0"/>
              <a:t>Involves clear-cutting only part of an old growth forest</a:t>
            </a:r>
            <a:endParaRPr lang="en-CA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899528" y="5158203"/>
            <a:ext cx="3600968" cy="9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defTabSz="915001">
              <a:spcBef>
                <a:spcPct val="50000"/>
              </a:spcBef>
            </a:pPr>
            <a:r>
              <a:rPr lang="en-US" dirty="0"/>
              <a:t>Small groups of seed bearing trees are left so the area will regenerate.</a:t>
            </a:r>
            <a:endParaRPr lang="en-CA" dirty="0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787944" y="5158203"/>
            <a:ext cx="3600968" cy="9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defTabSz="915001">
              <a:spcBef>
                <a:spcPct val="50000"/>
              </a:spcBef>
            </a:pPr>
            <a:r>
              <a:rPr lang="en-US" dirty="0" err="1"/>
              <a:t>Shelterwood</a:t>
            </a:r>
            <a:r>
              <a:rPr lang="en-US" dirty="0"/>
              <a:t> method is often used in forests that have grown and aged evenly</a:t>
            </a:r>
            <a:endParaRPr lang="en-CA" dirty="0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1441531" y="68853"/>
            <a:ext cx="7550879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3600" dirty="0">
                <a:solidFill>
                  <a:schemeClr val="tx2"/>
                </a:solidFill>
              </a:rPr>
              <a:t>Methods of Harvesting Forests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918816" y="1445904"/>
            <a:ext cx="3302043" cy="4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en-US" sz="2500" b="1" dirty="0" err="1">
                <a:solidFill>
                  <a:schemeClr val="tx2">
                    <a:lumMod val="50000"/>
                  </a:schemeClr>
                </a:solidFill>
              </a:rPr>
              <a:t>Shelterwood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 Cutting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04" grpId="0"/>
      <p:bldP spid="1065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RPHarve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89" y="2513118"/>
            <a:ext cx="3419347" cy="256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RPSki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40" y="2513118"/>
            <a:ext cx="3419347" cy="256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258480" y="2061273"/>
            <a:ext cx="6409667" cy="36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ctr" defTabSz="915001">
              <a:spcBef>
                <a:spcPct val="50000"/>
              </a:spcBef>
            </a:pPr>
            <a:r>
              <a:rPr lang="en-US" dirty="0"/>
              <a:t>Only mature trees of the desired size, type or quality</a:t>
            </a:r>
            <a:endParaRPr lang="en-CA" dirty="0"/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107587" y="1377051"/>
            <a:ext cx="2768243" cy="4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479" tIns="41239" rIns="82479" bIns="41239">
            <a:spAutoFit/>
          </a:bodyPr>
          <a:lstStyle/>
          <a:p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Selective Cutting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1441531" y="68853"/>
            <a:ext cx="7550879" cy="82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r>
              <a:rPr lang="en-US" sz="3600" dirty="0">
                <a:solidFill>
                  <a:schemeClr val="tx2"/>
                </a:solidFill>
              </a:rPr>
              <a:t>Methods of Harvesting Forests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Selective or Clear-cutting?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/>
          </a:p>
        </p:txBody>
      </p:sp>
      <p:pic>
        <p:nvPicPr>
          <p:cNvPr id="6" name="Content Placeholder 5" descr="clear_cutting_cana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5791200" cy="4079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Selective or Clear-cutting?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/>
          </a:p>
        </p:txBody>
      </p:sp>
      <p:pic>
        <p:nvPicPr>
          <p:cNvPr id="7" name="Content Placeholder 6" descr="selective_cut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6750" y="1724025"/>
            <a:ext cx="5048250" cy="33353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1918</TotalTime>
  <Words>388</Words>
  <Application>Microsoft Office PowerPoint</Application>
  <PresentationFormat>On-screen Show (4:3)</PresentationFormat>
  <Paragraphs>109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Forestry</vt:lpstr>
      <vt:lpstr>So….why are trees important to Canada?</vt:lpstr>
      <vt:lpstr>PowerPoint Presentation</vt:lpstr>
      <vt:lpstr>Methods of Harvesting Forests</vt:lpstr>
      <vt:lpstr>PowerPoint Presentation</vt:lpstr>
      <vt:lpstr>PowerPoint Presentation</vt:lpstr>
      <vt:lpstr>PowerPoint Presentation</vt:lpstr>
      <vt:lpstr> Selective or Clear-cutting? </vt:lpstr>
      <vt:lpstr> Selective or Clear-cutting? </vt:lpstr>
      <vt:lpstr> Selective or Clear-cutting? </vt:lpstr>
      <vt:lpstr>Forestry (cutting down trees)</vt:lpstr>
      <vt:lpstr>Why are trees important in Canada?</vt:lpstr>
      <vt:lpstr>PROFIT</vt:lpstr>
      <vt:lpstr>PowerPoint Presentation</vt:lpstr>
      <vt:lpstr>PowerPoint Presentation</vt:lpstr>
      <vt:lpstr>PowerPoint Presentation</vt:lpstr>
      <vt:lpstr>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</dc:creator>
  <cp:lastModifiedBy>Zapfe, Brendan</cp:lastModifiedBy>
  <cp:revision>49</cp:revision>
  <dcterms:created xsi:type="dcterms:W3CDTF">2013-11-12T05:46:08Z</dcterms:created>
  <dcterms:modified xsi:type="dcterms:W3CDTF">2014-11-12T15:32:20Z</dcterms:modified>
</cp:coreProperties>
</file>