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5" r:id="rId1"/>
  </p:sldMasterIdLst>
  <p:notesMasterIdLst>
    <p:notesMasterId r:id="rId16"/>
  </p:notesMasterIdLst>
  <p:sldIdLst>
    <p:sldId id="300" r:id="rId2"/>
    <p:sldId id="307" r:id="rId3"/>
    <p:sldId id="302" r:id="rId4"/>
    <p:sldId id="309" r:id="rId5"/>
    <p:sldId id="310" r:id="rId6"/>
    <p:sldId id="311" r:id="rId7"/>
    <p:sldId id="312" r:id="rId8"/>
    <p:sldId id="313" r:id="rId9"/>
    <p:sldId id="301" r:id="rId10"/>
    <p:sldId id="303" r:id="rId11"/>
    <p:sldId id="304" r:id="rId12"/>
    <p:sldId id="305" r:id="rId13"/>
    <p:sldId id="308" r:id="rId14"/>
    <p:sldId id="306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0873" autoAdjust="0"/>
    <p:restoredTop sz="86455" autoAdjust="0"/>
  </p:normalViewPr>
  <p:slideViewPr>
    <p:cSldViewPr>
      <p:cViewPr varScale="1">
        <p:scale>
          <a:sx n="97" d="100"/>
          <a:sy n="97" d="100"/>
        </p:scale>
        <p:origin x="-11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801C1B89-63FF-4D1F-A1B5-D7FCBEB58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52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CA" sz="1800">
                <a:solidFill>
                  <a:srgbClr val="FFFFFF"/>
                </a:solidFill>
                <a:ea typeface="+mn-ea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FFFFFF"/>
              </a:solidFill>
              <a:ea typeface="+mn-ea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CA" sz="1800">
                <a:solidFill>
                  <a:srgbClr val="FFFFFF"/>
                </a:solidFill>
                <a:ea typeface="+mn-ea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srgbClr val="FFFFFF"/>
                  </a:solidFill>
                  <a:ea typeface="+mn-ea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CA" sz="1800">
                <a:solidFill>
                  <a:srgbClr val="FFFFFF"/>
                </a:solidFill>
                <a:ea typeface="+mn-ea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FFFFFF"/>
                </a:solidFill>
                <a:ea typeface="+mn-ea"/>
              </a:endParaRPr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CA" noProof="0" smtClean="0"/>
              <a:t>Click to edit Master title style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CA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799556-927F-473C-8AFD-EE069676658F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9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2B150-C567-4B55-B3DA-86713D54BC67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EE20E-CEEF-4C74-AEE6-CB4A5B0AC4C9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7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F9098-44C0-4DAC-AAE7-78CEDE97B5F1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5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7C978-FB7A-4D73-8DED-F45F818E0832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4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81DC8-0EB7-443C-AC34-332EF12BA551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6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D335B-6FC1-4D0F-A46F-44B6B9848499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1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8BCD6-930A-4BE3-BF14-0237DB13ED12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6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21099-E417-4A3F-B63F-8650644488AE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4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07DD8-3768-472F-9309-0A0CDA5731A1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2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64B79-BFC1-4B13-9DF9-D8283D6DA03F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8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CA" sz="1800">
                <a:solidFill>
                  <a:srgbClr val="FFFFFF"/>
                </a:solidFill>
                <a:ea typeface="+mn-ea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FFFFFF"/>
              </a:solidFill>
              <a:ea typeface="+mn-ea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CA" sz="1800">
                <a:solidFill>
                  <a:srgbClr val="FFFFFF"/>
                </a:solidFill>
                <a:ea typeface="+mn-ea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1800">
                  <a:solidFill>
                    <a:srgbClr val="FFFFFF"/>
                  </a:solidFill>
                  <a:ea typeface="+mn-ea"/>
                </a:endParaRPr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CA" sz="1800">
                <a:solidFill>
                  <a:srgbClr val="FFFFFF"/>
                </a:solidFill>
                <a:ea typeface="+mn-ea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FFFFFF"/>
                </a:solidFill>
                <a:ea typeface="+mn-ea"/>
              </a:endParaRPr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1" hangingPunct="1">
              <a:defRPr/>
            </a:pPr>
            <a:endParaRPr lang="en-CA">
              <a:solidFill>
                <a:srgbClr val="FFFFFF"/>
              </a:solidFill>
              <a:ea typeface="+mn-ea"/>
            </a:endParaRP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1" hangingPunct="1">
              <a:defRPr/>
            </a:pPr>
            <a:endParaRPr lang="en-CA">
              <a:solidFill>
                <a:srgbClr val="FFFFFF"/>
              </a:solidFill>
              <a:ea typeface="+mn-ea"/>
            </a:endParaRP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1" hangingPunct="1">
              <a:defRPr/>
            </a:pPr>
            <a:fld id="{7537A246-E930-4151-B340-E25E7739B873}" type="slidenum">
              <a:rPr lang="en-CA">
                <a:solidFill>
                  <a:srgbClr val="FFFFFF"/>
                </a:solidFill>
                <a:ea typeface="+mn-ea"/>
              </a:rPr>
              <a:pPr eaLnBrk="1" hangingPunct="1">
                <a:defRPr/>
              </a:pPr>
              <a:t>‹#›</a:t>
            </a:fld>
            <a:endParaRPr lang="en-CA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59788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8001000" cy="914400"/>
          </a:xfrm>
        </p:spPr>
        <p:txBody>
          <a:bodyPr/>
          <a:lstStyle/>
          <a:p>
            <a:pPr eaLnBrk="1" hangingPunct="1"/>
            <a:r>
              <a:rPr lang="en-CA" sz="3200" dirty="0" smtClean="0">
                <a:solidFill>
                  <a:schemeClr val="tx1"/>
                </a:solidFill>
              </a:rPr>
              <a:t>Natural Resources Game</a:t>
            </a:r>
            <a:endParaRPr lang="en-CA" sz="3200" dirty="0" smtClean="0">
              <a:solidFill>
                <a:schemeClr val="tx1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81200"/>
            <a:ext cx="8001000" cy="3810000"/>
          </a:xfrm>
        </p:spPr>
        <p:txBody>
          <a:bodyPr/>
          <a:lstStyle/>
          <a:p>
            <a:pPr marL="7112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3079" name="Picture 7" descr="3251826-104026-recently-cut-down-and-piled-pine-logs-at-the-edge-of-the-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1" y="233362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cotton-pl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225"/>
            <a:ext cx="26670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15" descr="data:image/jpeg;base64,/9j/4AAQSkZJRgABAQAAAQABAAD/2wCEAAkGBxQTEhUUExQWFRUWFxwaFxgYGB0aGhocIBkXGxocHh0dHSggGB0mHBgdITEhJSkrLi4uGCEzODMsNygtLisBCgoKDg0OFA8PFywcHBwsLCwsLCwsLCwsLCwsLCwsLCwsLCwsLCwsLCwsLCwsLCwsLCwsLCwsLCwsLCwsLCwsLP/AABEIALcBFAMBIgACEQEDEQH/xAAcAAACAgMBAQAAAAAAAAAAAAAFBgMEAAECBwj/xABAEAABAgQFAgQDBwMDAgYDAAABAhEAAxIhBAUxQVEiYQYTcYEykaEUQlKxwdHwI2LxB5LhgqIVM3Jz0uIWQ1P/xAAXAQEBAQEAAAAAAAAAAAAAAAAAAQID/8QAGhEBAQEAAwEAAAAAAAAAAAAAABEBAiExEv/aAAwDAQACEQMRAD8A8mlS0qTUCHGqTvyRHU0Fm0bfk3s/oPpFRBpUx0iWSlU2aybvzoA+vbWNA9lPi2fIZLvLD0oDdJI2s4DtbvDjkn+oCFCmYkSyW0JXvTob2Bc+5jzbDZfMVM8tCSpbkUg6XFz27w25Z4XlIB+0OtTFgksioBBoJDKJZQPFjFyof8LiUzEmYkoWgM5BYBFiq2jMHHbQxfEtISQVFqizkaagduIT8nnSwo0ISDSBS6iFFgwt8RCe0XJGK8skGqpSqig7FyClth7naKgnIkBJU1utyVXcnUDe1kjs+sSpk+YxAoVZZvTUQQAT+IBm+UD5hnIS4Wk3alR6n0SAWvo7HW7aQSwKZalCc6PMCVMfulNz1bEalxoSIC75JSiq1k2B3uAH51EQYDDDy1KmKApuToWUW+t/f0gXm/ioWSSJbsAopcA2qNn0P6esdeH5E2ZL61onBLq8xKrLDkJf8LOr59ngAmNzuahJdIusKlgANT/UtMcXFnLF7/IcjxdMlBa5kuWVFDg0G5G/xMkhhfsIu5+aErazskgh7qNRAO1h9e8JHiJhLBCnKixD6WLxNXC/5lhGkzGJaOSmOIwq0JkWJGHXNLISpR4SCfyiTJcsVMILEg2SBqou1tgA9yY9Wy3BJlpSEpCQLlqepTW7m53jWZUIeGymeA32dWjD4RsSxBu8ZictnXroQoswe+nAB1aGnOcWikJllwoOS7ghy1+5D/LmAkxRUXJckAXDt78N+UWFDJfh8qR1rS39ru7nkX025hdx2FoWUg1DUFmcem0N2OKUJJ9DZn9Ox2PZ4p4haJiklTdPAZRtoW2Fr3JeJuC/4TyoSmmrICiAXPwgVaEtvSdOItYvxjJZJpKiHTZgaaQH4u5GocfKB3iLMl+SmSqxHUwcUgEgj+4uP+3eFJSoUWsxzJc5VS1E8AklgAANewEU3jIwmIrHvFmUohLuWuBw7fu0bwOXLmFg2j3MZjMGuUetJH5QFvF45KiTLTSHcJN2dnA5DvGsJi1BaLlPvA9RGzxsTeoQo9RmrZCSgBVQA9QXv/ts8MmVTEquCUl2AcAMzt6MIUPBwM2UxVdyA/voddRpBhUulRpWQlLE2JLEPruBGkHcVKRMSVuGQhlCws59rsYUc9yVEwNdw4Dewdtwz+jiCGaZxKkpS7kKsVJBKTa3udWhen+KEApSCaQUuWJJSOOHi0HvDooBlmXShAYHRVbnThJSSH3IgsjDlw4dJAISOQLhR+Xyhak44LpVLl9ZUFKuCEhgWJfp0dm1MNGBUFFEtKjoPNLaPQkEE9k3bf0gJJuVylKJMpCr/FS72HIOht7RkX1Tyk0hLAWHp8v40ZFHka/BU6Z1ImSCL/fOg300e0d5fkSsJWuapKjUhIKDUkalT2syqdYtjMShISlKgC9JW7bVdNg5JF/+YIYHMVFlLHS7FISxqIPJuHGvaJBrJCiVOISkKXNur8QT3+ZO5s2rMaGAmEFIEuwdPSXazFS9XYbvqIFozWWlS6UITSOoFwrsA1ms55tHGJzWfMumZJSwsqrYNqG1DO29ogK4KRQk0XmaVszWHw93e51eJsFkgR/UmPUQGBI9fmGNzpAvL8+WhLmbXO0KlCzbBKQGLa3baJZGeDEJEtSmBsVBndyz/wDqZuGEUd5lPmqlKQkdNTmk3ToFPyonf+4NATBY9aXSplS1g67PYt+VtmEFjlilEBCulBIqKrP94vpct/ugRNxQUry0oTdXxb6OGOw1MBcxVJdGjfA+xaw7i8E/D82fhTSggy57CYkjYJuQdlF29xARIDjkFyLBuC+5J0t92OV52QjywoJZdwdWV93/ALfrEFz/AFGxQQmSWBq6k3sQzAnuw+keb4qepWpff+fKGvxIlE+ZISFUJpsHKmuAAP8Aa/vBPLvAMmakgTZoWkOxCXItpbv9RDewh4KQZhpSHP0HqdrwewHhxNysGYrZIsnu+5hhw/hJUhShJV5gBBcsk7MNwdbepgRjvEPlmggFbHawLqD9yOBZwYkF+pEhmQCGct0hOtzoG11gfi/FRbpJLhilywtq7B7wvTsYuZ8c0kDn9orqUkaXhVF8JnixZfU5DK3A47hovT84lpcpJNmbR+b+hMKqpkc1woOzs4rIFKUI0P3t3vzFaRjEVqKgQggikah7lv5aLvhrJDNUSsWT93lwdT7PD1O8PYcSqKEgqYv94ljue5io8vx84zFFZDPoHeKkek5l4RlKBHShQYDqvu5YBifb3hPzjwzPwxJUKkjUpct68aRNxaHYLDhSgk7/ALEwxZZ4c8w/hQxZXJD2b9YC4GQVFNOr6b7bfzSHzI51KDUSGVSGFyKb1ejF4uJqll2RqCUpSASoOaXqBFI+M7Gq4b8oPYrEy1N5stIqVT1MS4CQRbU9QZnPzEbQuWBSjpWpLBbDS93az9T+0UpMqdKUJqCmaC1CS1NXN7upLENu2wioFYfwhJnJKmmSLkC4ZwkqdlF20HtpeFjNsiXh1FyFByxHrvwY9Jy3HdAkFCpbD+mF3KgSokKF3VfW77tAfP5VMsgpCEglIsSolzVdtw3yF4irngWcn7OlIdSiWIpHNiC93Or8QXxWEBWOn4XqL3ofqJ9Eqv6doR/DmM8pVNQpUXHYgln4F7wW8T+KJaiUYdIKlMDM1sHskaXcueBDAPz7NUBapck1ygqyr0kj7wSeDvwO8C0ygp5in4G7qJduXI2iJU171B/a/wDP0iKlKAFrWxZ0pB6ux7X/ACgov4ewyvNmJbqCSb2ZkqL+uh7Q2YDNyi8xKlpUzEBiDWN7Pc76wu+EQqtU9arzEqZDlS2IIF9nBN4LY2V5yUITLUpAClE1FjZLBzYlJcFIdvnBDNJ8UyC9BKgDcs99Wvw7RkeaDBrl9KPNI1JQ4SSwex049oyFIrjFKVUWTUkl0Emwu7AvYEDfeDOSz0oQpKlgqUdS7gMD69nHHAgv4myiTPmqWk0nlA6TZxUDq76jmEecoJWQpTpB6aX2AG/oIaC2agqLpDg3FwC1vlcRRNSbFAH1eIZWIBUouptHFjbSMmLU7Bz6/OMqsIxbHYk+4gkMXLVYyEkEAPqfYjtAFJ2FjGlTlD7zNYAWPL/5i0OSccjyCgBSJdSulKzcFnBCiQ4f4rP8opqElNVgRV09V2vv7H1hRm5gtVRKnqBCv7n5Zo4XiyUhPZvW8Kg5jfEqhVLT8AV0HUpu/uNwICSJlRKi5J73/l4qLXEuFnFJt6RKozg1f15f9ksH5ur8iIbsLmC0hAUFBvhNiQ9xdib21+sJHh5Nc0lR+IEW5swHBLWhxmJtdgQmxuxOqQ+mgNouIN4bNVKDuKgbEJBBPCkkaejaxTaXil/ZpjK6VKUukBwCAm12JU5YHYcxTy1SlF5ZDgkljS43BDs7aX7RrAYvyJzoQ6mPQroKh9SqoCpmsezxUBM98BzZaj5J8ywVRooAkix0N9OfaFGfKUglKwUkaghj9Y9ZxPjAoqC8KBMpa6uk7hJO4PZ4UvFmYIxSQUouAopU5JtTa92ZJ2194m4pOiaTJJZojTeGDKsKFUiwffUDqAcjRrfKJimTIRMSjQWFk2vpfXct84L/AGgTD5c1aWUp0kfgsUgnQk29G7RQyTRphDoYMAKSxVbvtf8Au7RJj8vSmkrUyfuAEdZ0Dm9R0Ibh40gniM0ShiCa2ICndnLAA+hHoW9gk7GzFraZOKUEiuwqG7C12LPrFSbhFhRNjqANWZ9iORpA7H4dSkhybG54uHPf09IAvi8rwappXh5qUlIqKVEpKi4JtrzxEWENCFpqSVm1IdwXIBdvXW94pS8DQTLBT5igOq9kkanjjs7PC+MyKJi2JUkli5uQO/qBttEoepq1CW2H61C1SjXcvSHIuyX0NnEN07DJSiWVIFSaSggO62ADqHwhg3yhG8KZ1IXMZSAhkqNGqAALlO5Uwf8A3cw8YvNkAo8xQEt0qT5a00kMq6twCbNqSBGs0DcTkipySspUFXUNCtLirpbRRq7MREGKkLVhlJmoKDLFbGxb4gLFjSBci1+8X1+J5CQ5miWAukKQqoNSS7neoB22MAc78Z4dRUJfw3ZRq6iWqASPhs5c7jSFChjpMuU8txa4Ic3YAv6tV7wJVPP84ghmGPRNBAQBpfd2AOvpAWZGFd+a3rFnLpCVqJUbg2Tzp7dooIEXsJOpUFWG+jjkW3494D0Tw/gfPSpIsSWKkpsgMS97qbQeveDErAKlgITNWtEt2qFwFMRUw6mKjfhuITfD3jX7PNVMWgTKnazMHtSNBa3tFzD/AOoNKZjSy6i7KWSVOSS6m6drDZo1m4g/MwzGzyhsm1++mpjULp8QYaaEqmonVsxpNtSbc66xkWhozTCTlr8sJQEhXU6gFUm70hwAQGf17Qp+I/Bs1DzQULJ+JNQDHs7el/nAGd4gmpmFQXUskFS7ud2LEOP2jR8VYhyakh+E6N7xndwD5c0oPfg9i1v3EXv/ABAHXpgrluDmYmQET5sqVKXMrlld5jlgaAD0oLHW2vrA7GeHpiVkSiJ6QSKkAnSnXVtedokUPmzztYRZwmVz510pLfjUWHzNzrFrKfC82ar+oDLTqxDKIdnvoHs5hywOVGWwboZkkOUsG+SgBYH3hABwv+ns9Wq0X0ZyDpF2X/p2BZU5QUD1BIBaxI/I/SGH7cpQVIkFLBNMxb0qSXBNJbqLDZrm5EDsPMnS+lVaEasCyl3d1KJpNnB7bGwjUxA1f+m7fFPLkfhCWOu5uG2B45gfi/AOISD5akrI2+EtyPmIv4vxEsTU7NNCjUEutmF7WRa3rBvLvEEtMshTVFRLo6gWpdlKLOplH3feEwIkrIMZKWD5CyUl+liLF9j2i+vO1ppKkKCR0lKgU3YWYhgoNtHoGGzeSUpWtaASlym7vZ2JYE7axJPzSVSKggghZSS6pbpSqz3c2qsLhQ4hB5kcymqTUk0UuAQaTtZtzYfWLmVZ+tB61VEqcqSApQ/3BiwGxGsXvFeVSVJ8xEsyVEEgfCk0kgkouUlRb68GE+WspO2u4tE8UX8R4ozilVKEsD8ApdzqW0tZtr8wLSKUli/QTZTMaRx2NxEigwSUqcODyCd7H5R0oOlZs7aC1mL78awA7DS7gtDhl+GloloWrk2OosaT6E6+kCJEtBMum4UBa4ILCoc6lgd2hkkTfMKlKACUilBZrAahje7n0+UMR1gMzQ5SWSokFykkf/az37wby+SlSFKssnpSFlJSHLuxLA2YXLMOYAUAs5SzhIU27gaacegEWspkJqUFF5anGxJIIIVfX4jvzxFEuLRMmhkpIe1OgSNHFR0JMV8DkKptYSGCXTVdtHttx84KplAkq81qnFz1PcEEAEHn2EbxWay5QUdUILLQ/wAT8NYO4a7vFQnZrl65c1KFG5TUrmiogOdLkd9IVMQXWp9aj+cPOb4tc4TMQiyUoHqlNI20uoKID/eexEIRVvuYzyXHctRFwSDyLR35p5f3iJJghi8GCgzJf3T1JOrE9Kv0PqIyqpVGISpRZIKjwAT+UQqU94ffBWVJSgTa+pYYsLAWLPyCx/6YuADhfCmLmIrTKszsVAKIZwWJ3GnpFOdlWIBpMlYPFN+I9Yn5ihJSahLl3UJi7F2BSEjdLM9TC0Q5j4hkqQaFJUQQBUDUelTqNhuGAHMWJXlIyucNZShxbXTTnWKsepz8OuZLqUmmw5DsmshizCqkbPrw/n+cZfSskHar27dtobgGJjFRxXBLIcrOImMTShN1qvpaw/uLt7vGVV5GEmrDoQtQ0dKSR6WEZHowzCRLZApl02pSlRA/27/WNRqBEyPKTOXcGkfEe0N/imVhZeDlywAZqiSGHUni9qQ+vOm7i3lk6Rg0iWtKyFBytIBSFAOkE9yD84Xs5nnETlTFClCU0oQLlhVqbXe5/wDV2iooeHMpXi54QCpKB8RfRP4Rw+kelycPJTJXLSklKVAUt+GouG7pF9S4MJmX579kmrUEXLgMWv0AvY/dEc4TxNOsZvUgF1kGkgP21uQPlDwNuNKHdCq1JBslllmb0LhX1gLN8TykAy0rmqcl9Ep0SCAdQ9IOlr+kVc7zdM5KVSViUKdWAW6QoWu+gd9veFCewYJLtv8A8bf8RKGFecIQGoQ72JFRAALPV8RL6nS0V5virEzB5dXSdQkMWGl9WDD5QCKqje/J/Xuf2iWQQHu37Qqi+GkYdakuZgCSSr74ukEDX8T6xdlATDTLNEpA6lTFAX6v9rAkBI3eF7DrqNiQdE0tr84MCU3Skha1g3d7kOzkXP6mAJrzKlPlzDUDeoh6XslRcFhqbcRZl5gkpIQlaZayyphHUur4qdk/+X06ezQtLxIlqrTQp7XCiDYiyX0IYuYtTscsdU2hQSSSlIZlGyancEA3Yc/Ko7m44TJyepVKbpSRUEJANIOpUS1yd1HiFmcopUUu4SS383tBvByZuKJRKARLHUqYUWGgDqAvoPrDLlfgBLkzyZjsx+BNwRca2ABieqTZKVSqTMQWJcJUkgF9G0ZwDpwOYK5f4enTAoqHlB2ukknZgBc/y8OkvJ0IQRRUEklAmTCqlnSkJez9RPapXAifDYzVC5tZqpStQYMoJYlhzpfYXDxYgdknhOWgXUVKLM5AHUzUsTUCUs7wYwmVyUggS0lJUyQS7qpAsbnuLvtvGY1EsspSUqUQAWT1WCSbbOWHN43irAGkJpfelruosAbAG7i5biKjhOXIlgqTLl1G9KkulVherZSazZrsfZezlUkH+lNCVJSFUAkh3dKbGx5A2PEGszKlAdFaGKg5SLWBBUWpOinbkbxVweSyFKBMiYpZUTUwpA5uphYPbYN2gA+U59KX0lNMwC2lKgSGuAyeoj4uw5i7maEBbzFJUlbFh95QBB9QGT84KYvwthVJFMsJfUglJcn4mSOpi1radhAzH+FUtTKmTEkB0hQqSAbnTqGrup9O0Ak+KMZWtklRQCr4gBUok1KAADBgkf8ATAIwa8TZZMkTAJlTqFQfcaai1mgQhn0eMb600jWDmV4ljdiGYg3qSbEHszad4BiDODxCpaVJSpipgrQgjcPEEs3wutc1KZHUhaStJP3QPiSr+5Lj1BEXZeaLwyPKlzFghQJUk2JpFY79wbO3AglkOZqlugKIQodTOWtqwIcDQjdiICZnTLnqC5dCkqvQxqS7g9VlOLvp21ijnMc0mz11zSpZOpOlwCALbOGgnkyVJZS1WS9KAwU5JLPrqPkT2hd+2Mp7kaMf5tHP25QIIJB7bdhCj1D/APMcKUKRMlrFqRLCSt/wue3cvFHMRImh0rAlhJSzApRuATqpt/c8CFbw7l3nqsZgSCfMXuHb5KPLnvDnifDOERLCEFQKllJZZJUli43DMCHt8UaxHl2X5bNnlpaX5OiR7m3tHpGU5LNkJTLpSyQlSi9ZTUOuoMLPo2x7wawOGTLQPLSEpT1ANuHItozONrmCInVJCXTKYa/FVb7zjqsXPNJhmFCpM6TLAClJJN36U29CCdt4yLCkYjbFyG2qQHbs7WjUUKc8kgIIJbR9Be/qXB+UQ4uWUymJJKqjo2lwB6u/rF/KpZWhKjum99BoQ/qIF+Jp7ML272ch/wAgPnAL82f/AFAo3A176P8AMiI8Ti/MYaAPSm1nL66n3irPWdIgUqMaqwUcbRikkXiv50YZ3aAuIl8sPX3jS0OTcMNGFtL39xFTzzEksKUC1wkOfSzmAIYeYU6BL7Fi4u5I+WvpHGNnqLJu7url+/HMQJmqNgBw8RlCvwnh/n/8T8oCYkqJUTcl/m+kG8hygTEhcy8skJQm5qvST2Zidj0mFqaomxj0HJsLNCUeX1CUnRXSBYklhdS6VNdmtFwH8rmSJVSAiihKVJQ5FfAGxuO46tbxbHiCW9BFBpUV1Bi/QzP+IlQCTcs4sIGKmmUAyE0FXSSdE1EpVrYGq7CzPpF+ViAZZWoAhLkLUBSSC6GIcFLKN9dOI0iPGpKgpJmFaJhfqDFDgqsWvopnO4HEBVZfNlLRLQRNSOhJUWUzMzpFtN32HeCuJzVTIlpKppCjUGcFg6kvSBUGLBhfm0VsLiFqK5psxDJJDpACrWLPSCan4s0AMnJniyz5cpRCZS0/CVaJTyolSSFVBumzPbrFecFJCpwUAylKCQyVFSkHrb7rgkNcA62glisTWQFUFBQapaUvSnqcOSHV1l0gMQoFooZbIYdKBJQSC7VBSWZlJOhCnI7m7RBNlUqZ1LSpSpcwEIKh1pBqpSbBNrEsDdvSGLKZx++Ok3dJsLAKcmxFk6NpC5iMWp0yEOFs6LGmwfUDu/qY4/rq6QFIU10udnKQzWLBn3a8A2SptwEqUptCQSlhvf71+buNjFmbiEvoU8FrF2Crg2J1btA3KZE1Lic+qSxVbQAsPX09IMDDEuzFgCH+o9e8aQmeM8gVPpUzlN3qL09rMUk3fWwhYkeBlLT0r6nuwdLOU/mDftHref4dpawKiugkNpwHPHbuYSZniVEnDrChSsuKT8S6QAg6F0331Ms8xncV57mOTTcOppqSng6g8fkfkY3hEa3AYP63T8zfTgHiGHM/EMvGiXKUihi6lGlypmBSWtZg279oAJl0ksXa4PI5jMUTkTXpszAD1vr+ntBXG4H7XKA0nywfLP4x+Ak7vcHk94AoWxto/wCxH5QZwkzQjUH+fWKE5aSklKgQQWIIYggsQRsREmCwypiwkWH3iz0pcAkw7eLcn+1S/tMoDz5YHnp0rToJg/uDX5F9oAzsIJEpCVaL6lTAxBISOixdkk/U76SA7gM0TKlplIrQAlrMpKy7lSk03J/CT6FwI4wyp0qqYilMtSrpKqQ5qNKSfhIAI13aFmViQNEueTueoAt2BEFcJNXQpJSmYGJNdqNCVO7EA7Nd1RQ/5XmsubTURW1gn2IvYX09YxOJC6g9kLKSQdk2cB3Djnm+sefJmTJZSkBk/EKQ5pIcl9S2kSYqbMQnzEzGBqYAMSAoVG9z1H6dotQZzOSVTCUTlS31CQGJc3FVxZh7RkCUeJiXKtX7/wAd4yFFbw9mnlOk/Dq23r2MbzzGCcXBBFyn3YN6sPmTAlYCQ5BGo9wbuI4lMxYi2j7u+g3iKgxAuWO8QPBnD5DiZgrRJWRzYP7EgxzM8LYsC8hY90/vEANZuY0DBoeFcWXIkKt3D6E89vyjR8LYtn+zrb2f5O8QB3gnlM2laSzgG45BsR7i0Up2FWkkKQpJGrpIaJcumMoQF/O8OZM2lP8A5ZZUsnQou3uHIPeKAWwJILta/pr6Xhvn4H7RhzKAeYl1yT3Z1I9FJB90jmEcRQWybDMRPUApKFhgd1ah+bB27iG3KPEqnoQlDlRSlLFRIKk3BcXd7Dn3hLwC+mkB1FYIBdjYgW0cfV4KYLChQQAukXJN3QANyOToNSwMXAzTc4leSVFNKQkBCHBJ2cg7sQlgSAnXSBuNzwzCkJmlIAABCWFrhkX3u554gGpQLS6jSlwCpwl3uWOjxdy3HeXUhNLquldmFqSQSHPp3hQVTiphmBIE3qDp8wsR+KzhIcpurVuWMSZbONZ81QArBCUjo+JphJ1SdVEbkM97bwacPiP6U3ELKwzCkl7HdD1nT5RdXlVJpkrQlCQVBYB8xQfguFh7FrFxwXqJMwSky0qUTWqghQPSlOqlD8VrlN3ZiIC/+NiUFS61KdR6rGztSlgAB0/XuIvTcQZSVSZgIEolKlhQJLVJ+DX7wAGjh3uYVMcrqCQjqcu13cN6ah/eGmHnLMWlKxMFLI13B3DUjUgBz+kW8F4gQJilFJCwWYdIZRB1JYgk8n8oC4XJJ1IJQEdA8twSNwVKOlXDXbiJEZQub1zGmy5aQ5lppCXFQUpzUuz/AA9rQwF5WOM/EhAmrqZ1JVom1wNidt4bcukkPUwcbXI0Fj6P84XciyyQGaTMpa5Ugs7EPcPyytOIbZODOss6bH+PFRvESy1JBP8AdwL6+8LfirwbLxMpSrpmJHSp+ASAeR+8N2HNylQYhrPqC7e37Rs4cTAU0ln0UA3t/wAwHz9mvhzE4dNa5BQhwCtwoO+trgGOcTK6UqIAdLMOyRcjhSVJL8vxHvs+RLKKVSyUl+n7t3GhLcx5/nPgIoQteGJUgAq8squk9NQTa7pSzbRmK87lhil/f219riCuAmBwP5/N4p4rDsoskpSAPi7pJA7E/rG8PNYuTf8AjxFNmExSkKC0639+3pAnxLljA4iUD5ExX9WXr5SyNUv93WlW2kX8Mp0JI/n8vFxEyk6BSSGWg6KB1BijziYqzvvodb76NE0kikhSiPhsLkgu7caD5wT8T5T5CwpABkLcoJFxzLUeQbe8C0rcCwKQSKmZXuHuLwFleMdICiTRbViUkvzq7xi8excpG9IV1B7v6uT7G8DlKbR/eOEwBPzRtLt3UeOxEZHGCw8tSXmTqCSWTSVW0va29uG5jUAz574aSuZ5lbJWH0cOX09W+veC/hzIpEopKCFLOqloBKXBuHPSPR9bwGxWOUhCcPNH9QKN0kFBCSdS+rNbt8upc29ZOmgJs9h6i1veKh6m4kAswKibAEXHN/eB03NQkqAlLLasObC4heweeEHqpUkaBT240Nt+dYK47O5VKFGSS6SAUkAAbE7puSdNYAhhs9kqISy5RB++SP8AP+YLIxL2FMwa3103G9i/+ISRjgtLICEhnSFGpRF3vqLW7RXwviZMolNHSB00q0bR2Hs/eKHKYhCj1hiLhv2OoaEHx2JKVCw8xizFiBsTyOxgxh/FdT+d0WJBDEMNrv8AWFPxPIFYUg1JmJd9bjU9nsfptE0EcrxRCUKSbilQ9R/PrArxnl6UTROlBpU8VBtEr++n2N/QxrJMSCkJ3T+TuIPnC/aJMzD6qKfMk/8AuADp/wCpNowpRweJSEjQLTdNtb6Evo36wW8muWAkGtISolKktwFEPr1ANr6QuKQzg2OhiWTi1JFLlndvn9L6RRexEhXNVNiQD+vPIsYjROIAFrEEOL7lu3eMViio3CXdwzbDT5gfXmOZ+IKyASFEb88fKKLqUgK/q9Lu6kq+gbe1OrXfaC0mdJDJUuaEkN1FgLuQQkOOoEBuTCsVDks3yP8AmJZOKZKgACSGc7aXA5Ye0Aw5njynppCXKiSSVFKVMQb3BYj3O0WMqRLnGtMwecsEJStVkl7EC7qLC2z7wpHEgA3LkEH0IY/pEEuZEo9kyjMZsxAlzZZBSAAbUkfMsSBe7QcXiVWFwCfhYEaGzj6PHiuWZ3Mk6dad0Luk2bTY94NyvFjs9SWA0NntqP1jWckj1oZpKUBWry1CzjjTiw11EHMNJBLO5B1UB62I1jyyT4vwiEgrmEqb/wDWlRfgOQOBrzA2f49TLKV4XzErT/8A0AKVdlCou2xDM0Ue4YkXTWEq4LsT6Dc35gRjscuWTRJ8xIGgmJq13qb0FzHjuZf6i47EIpVTQ7sEOD6n9mgRM8YYo28wjZw4LDTf+MIlI9lxHiyWnpnyzhwAW82YgPbalR5hf8ZeNPLlA4GdImKWSCQqpaLahIsfU7tHk2OxyppqWajySTbs+giuiaUmoWI/xCkEsNizMUfOJUVGyt3JHa8SoR7G7jj99/lFKVMrJ6qSbsBYnZu8EJE4FzNcKR8TABRA47tr6xFFMqmFwHt/iDkrUwu5au/LnXm+vyhhwxcv6/pEE5wYnyl4ckArDy1HRMwBh7KHSfWPM5gKFEGxSWUDsQWLj1EepIRcGEn/AFBw6U46YxCa0oWeyikPpyQ/vALkyZE2FSFRVVHctxpCg1LwrjSMiKViFNz/AMWH0Eaii7nOfjETgQgISVO1n3ABLXsR9fa5SCm+gLe7DRuYUpS3WDpcQxSpxKUAcv8AWwgJwvQ0ix3uX4P83judMFrMw119IqzJ5SaWc6kb3uPmI3iZlSqEuRuBr2HtzFRFOSVDWl7lrOfaNYTDMeq52Fwr5biLEwBN19PAPxepGyfzit55PVd31u/oIAnO8kJS6VIq+FTFx3bVm553gNneFVLZQJMtQsfXUdrvbtG8fi1WXywvqSAH/PgattA6dj1KTSbjZzpcfs3vE1UOCmFK0kcj37Q04XEkKdJYpUKT7AiFEPqLQewOJqlp5BI/URkWfGOABIxUsMiaTWB9yZ94eh1hWIhzwOPCCpEzqkzLLSfoodxAzNslMstZSDdCxcEFgPftFC8Ix4uzMAra/wDgRF9kVxoW+bt+R+UQV4yLIwSuIkTlq+P5/BAU2iSXLOoglh8pUSLfK/eCuAyYvcMPy0P1B+kWBeEstpEbwx5vghLB2Ia3YgEH5QuTJjwg3XDf4cyKWEibPFSjdKDoBsTye0AvDmDTMmkr+GWKyOW0H84gsnM1Vkq3gHrCTktSEpA7ARSzfw7JnAukBWyk2MUMrxxMHZeIe0VHluc5QuQpjdOyooI1vpHrOZ5emagpUAXjzPOssXIW16ToYKrEgnRuIN4WVNmITMWjopIC91MUgOPY3hfShRZgXNhbnS8emry5ASkpUpVKKQCo0tSEhk6AsNdYBYwRv6wy5XcX9v56wLm5WUkFcyWgXJdVxcWYXJ7/ALXtHPJMgMgGatt+lA/U/wDETQew6QkGbMLS0XJ54A5JhJzaf581cxSbrPyDAM/DCLE3MJuI6ph6RZCRZI7gfzWOsHIQSx9vkQfeIqgvKwksP8do4GXakAOA99Tpzqf+YZRh0psbD7pZg/S4JYlmHsT6xyZCCQ5B4ZjuNtSbxULystNmFm5H14jIZxgj+FKn3KD+mkahAg55h0ycVNRLuhCyEve214LZXOQUFKl0vcEB9Bb5wPlorPmEOxD8Hj8oq3C9g/sIXsEM0AqJS9rPa4/hiPBTWDvcuL3iGo03Gnv/ADSIk4gpUdxp+sUXJchSz0gqJ/mp2/KJDICQ6iUjcgpU78B9oqSpyiGS7G3APbvvEapqWFy+7m3tAc4+cm1Ltyo3ii8STS5jUuXeJolTLibBmlTbH84kCSY1MRaM1YtrVcv/AC37RZwGaLl9NlyzqhVx7cQN81wAdRY/oY6llxFDTgxhpoZMzyVEMUrHSf8AqHy9CYtz/DK6wlAEyo2KdCNBd7a6mFBKN4tYTHTZReWtSD2P6Rahim5QUGhbJLpBS/UksSkGzWBZ+DFiRgUKSoJBBq6XI0INuSQUj6wFPiia7rSiYeSGL76Rak+LJdgqSQwayuzRaCsrAgFmO2uvv8z84vScMKlBw4DaPSNADwQAbbWiph/FuGUQ4KDuSNfVoIysfKX8ExKjyC35xUB85y4FLen89mhNxWTEP9D7aflHp+LwxIcMR/P3gcvBiklRAbcmJoTclw5lyZpOqiB7RdCErS1qhpFjGZnhQmaiolQHQRoTxCpOxhqqSbxFH8KsoLGGHBT6gOYWJWLE1IOitxBPATIBllzeYpZvg0zUFKhHUpQIeJSuJQkYqUqSeta1/hAJAHDneIZubTFBqilPA/WGnM8CFggj0hNxWHMtRBiqxKn3cxNhJNam9yTFeXwIJYOlgGu1zEBSSpKQAApIKaF3BJuCprW2t2i0paEKUZNRQoKAKh1AEFwWs7bxSkIBQqsqDA0sl6l2DE7BjrEgUE3AIcWCrvYg6N7ekKL0oqUzvMcsU9XTozHS5J0/CYM4LFoJJoSjRKgAAzUuznWztzA/L8akJuWAs2u7uG27fvEOMzFSlkoAQNOm1TAC/e0WxBQT5qnKWA4O0agUnGrAABHukHvqReNw+sISZOIUjpccEWbu/eOMyw5NxHeGkmZMAsNz6doYFYQFuNzwx/Jm+sTVJKVFMdrnk7D9IZ5mVoO3EQHKUjb2hUBDiFrIqJbgBm2sLbRKnD/hCrcsIMJwIAsIJYHLKrnpTyf0iVYAy8EA7OX51+kdJwkMGLwqU/D+cU6Izu6uYonDsIhmIgjTeK82XDFCFuC/z7iJ0qfSOp0uKSjSe0axkSlqtrGpnrFWXOESFTxR2TEao1GgYg3Gj2jUZCrFuRmE1AZM1Y9FGIMXilrLrWpR7kxGTEcxdoCvMmNaORMiMmNRWV7CTWMMWAxLwopU0FMDioKdsFPgvIQ99oWcvnVMYZMG5EZVNMw4OzwBzrJqxpeHHDIEWZuHBET6WPGggyl9QYpuHDuXDfv7QaRQtuklWywGBGmhhnz/ACJM1JsytjC1hsMpPQvVO/a7NGs2puR0ZIAdz87asdNI6EvXcD94lkqDjpFLgKcaiqouBc66i7RwVPMIYkqchrXNxb1OgixKuy1CxDApYAM4OpOvtbv2jqdKSJYYEKqNSqgQbJYU6hrl/wC6B03GlIpYPv2/5jWGnKd3uYmi8ZSRpfu7j27RkUgSdzGRFUcnw1AdWqvoIOrUCkBrJD/v6xqMjWJqVFKnUdfS2x9oH4iU6mB+IjtG4yGovYfLEAOq5O2weLigAzJB2vsIyMiipiASaRpvw9/2gZOYHpHqf5pGRkY5NYpzAxiKYNYyMiKpTkxRnojIyCKSg0bTPIjIyNsuxijEqcQIyMgV15wjkzhGRkItcGeIgmzHjIyCOGjIyMgNx3KWxjUZANORTbw7ZdMjUZGOTeDMpcWUzI1GRFczUvAbM8uB6hrG4yGBVx7aFJ26gbvvZ4hQgqLlRB7k+m1+PlGRkdcc25mGCVEPWASAoOKgN2NxHUpLEEse0ajInJcSmNxkZGWo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>
              <a:solidFill>
                <a:srgbClr val="FFFFFF"/>
              </a:solidFill>
              <a:ea typeface="+mn-ea"/>
            </a:endParaRPr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1192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383087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24400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22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33" y="2214562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48768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8" y="2328333"/>
            <a:ext cx="2438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3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Natural Resources</a:t>
            </a:r>
            <a:endParaRPr lang="en-CA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smtClean="0"/>
              <a:t>What is a natural resource?  Read the statements listed below.  Only TWO of them apply to ALL natural resources.  Try to pick out the correct TWO and use them to write a simple definition of a natural resource.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“is mined”	 			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“occurs naturally in the environment”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“is manufactured”		 “is not alive”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“is found in Canada”		“is used by people”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“is limited in quantity”		“produces pollution”</a:t>
            </a: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422091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255588" eaLnBrk="1" hangingPunct="1">
              <a:lnSpc>
                <a:spcPct val="90000"/>
              </a:lnSpc>
            </a:pPr>
            <a:r>
              <a:rPr lang="en-US" sz="3000" dirty="0" smtClean="0"/>
              <a:t>primary producers:</a:t>
            </a:r>
          </a:p>
          <a:p>
            <a:pPr marL="620713" lvl="1" indent="-228600" eaLnBrk="1" hangingPunct="1">
              <a:lnSpc>
                <a:spcPct val="90000"/>
              </a:lnSpc>
            </a:pPr>
            <a:r>
              <a:rPr lang="en-US" sz="2600" dirty="0" smtClean="0"/>
              <a:t>people + organizations that work with natural resources </a:t>
            </a:r>
          </a:p>
          <a:p>
            <a:pPr marL="620713" lvl="1" indent="-228600" eaLnBrk="1" hangingPunct="1">
              <a:lnSpc>
                <a:spcPct val="90000"/>
              </a:lnSpc>
            </a:pPr>
            <a:endParaRPr lang="en-US" sz="2600" dirty="0" smtClean="0"/>
          </a:p>
          <a:p>
            <a:pPr marL="620713" lvl="1" indent="-228600" eaLnBrk="1" hangingPunct="1">
              <a:lnSpc>
                <a:spcPct val="90000"/>
              </a:lnSpc>
            </a:pPr>
            <a:r>
              <a:rPr lang="en-US" sz="2600" dirty="0" smtClean="0"/>
              <a:t>grow		harvest		extract</a:t>
            </a:r>
          </a:p>
          <a:p>
            <a:pPr marL="365125" indent="-255588" eaLnBrk="1" hangingPunct="1">
              <a:lnSpc>
                <a:spcPct val="90000"/>
              </a:lnSpc>
            </a:pPr>
            <a:endParaRPr lang="en-US" sz="3000" dirty="0" smtClean="0"/>
          </a:p>
          <a:p>
            <a:pPr marL="109537" indent="0" eaLnBrk="1" hangingPunct="1">
              <a:lnSpc>
                <a:spcPct val="90000"/>
              </a:lnSpc>
              <a:buNone/>
            </a:pPr>
            <a:endParaRPr lang="en-US" sz="3000" dirty="0" smtClean="0"/>
          </a:p>
          <a:p>
            <a:pPr marL="365125" indent="-255588" eaLnBrk="1" hangingPunct="1">
              <a:lnSpc>
                <a:spcPct val="90000"/>
              </a:lnSpc>
            </a:pPr>
            <a:r>
              <a:rPr lang="en-US" sz="3000" dirty="0" smtClean="0"/>
              <a:t>most products from primary industry are considered raw materials</a:t>
            </a:r>
          </a:p>
          <a:p>
            <a:pPr marL="620713" lvl="1" indent="-228600" eaLnBrk="1" hangingPunct="1">
              <a:lnSpc>
                <a:spcPct val="90000"/>
              </a:lnSpc>
            </a:pPr>
            <a:r>
              <a:rPr lang="en-US" sz="2600" dirty="0" smtClean="0"/>
              <a:t>they go on to be made into something else</a:t>
            </a:r>
          </a:p>
          <a:p>
            <a:pPr marL="365125" indent="-255588" eaLnBrk="1" hangingPunct="1">
              <a:lnSpc>
                <a:spcPct val="90000"/>
              </a:lnSpc>
            </a:pPr>
            <a:endParaRPr lang="en-US" sz="3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100" b="1" kern="12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Primary Producers</a:t>
            </a:r>
            <a:endParaRPr lang="en-US" sz="4100" b="1" kern="1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6389688" y="2874963"/>
            <a:ext cx="0" cy="4127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FFFFFF"/>
              </a:solidFill>
              <a:ea typeface="+mn-ea"/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1455738" y="2874963"/>
            <a:ext cx="0" cy="4127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FFFFFF"/>
              </a:solidFill>
              <a:ea typeface="+mn-ea"/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H="1">
            <a:off x="3538538" y="2874963"/>
            <a:ext cx="15875" cy="4127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FFFFFF"/>
              </a:solidFill>
              <a:ea typeface="+mn-ea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282700" y="4038600"/>
            <a:ext cx="1003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1800">
                <a:solidFill>
                  <a:srgbClr val="FFFFFF"/>
                </a:solidFill>
              </a:rPr>
              <a:t>crops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200400" y="4024313"/>
            <a:ext cx="1497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sz="1800">
                <a:solidFill>
                  <a:srgbClr val="FFFFFF"/>
                </a:solidFill>
              </a:rPr>
              <a:t>trees, fish 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943600" y="3856038"/>
            <a:ext cx="1409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>
                <a:solidFill>
                  <a:srgbClr val="FFFFFF"/>
                </a:solidFill>
              </a:rPr>
              <a:t>ore (metal)</a:t>
            </a:r>
          </a:p>
        </p:txBody>
      </p:sp>
    </p:spTree>
    <p:extLst>
      <p:ext uri="{BB962C8B-B14F-4D97-AF65-F5344CB8AC3E}">
        <p14:creationId xmlns:p14="http://schemas.microsoft.com/office/powerpoint/2010/main" val="216170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  <p:bldP spid="28678" grpId="0" animBg="1"/>
      <p:bldP spid="28679" grpId="0"/>
      <p:bldP spid="28680" grpId="0"/>
      <p:bldP spid="286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smtClean="0"/>
              <a:t>Natural Resource</a:t>
            </a:r>
            <a:endParaRPr lang="en-CA" sz="4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dirty="0" smtClean="0"/>
              <a:t>Fish</a:t>
            </a:r>
          </a:p>
          <a:p>
            <a:r>
              <a:rPr lang="en-US" sz="3600" dirty="0" smtClean="0"/>
              <a:t>Plants and Animals</a:t>
            </a:r>
          </a:p>
          <a:p>
            <a:r>
              <a:rPr lang="en-US" sz="3600" dirty="0" smtClean="0"/>
              <a:t>Metals and Minerals</a:t>
            </a:r>
          </a:p>
          <a:p>
            <a:r>
              <a:rPr lang="en-US" sz="3600" dirty="0" smtClean="0"/>
              <a:t>Trees</a:t>
            </a:r>
            <a:endParaRPr lang="en-CA" sz="36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400" dirty="0" smtClean="0"/>
              <a:t>Industry</a:t>
            </a:r>
            <a:endParaRPr lang="en-CA" sz="440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3600" dirty="0" smtClean="0"/>
              <a:t>Fishery</a:t>
            </a:r>
          </a:p>
          <a:p>
            <a:r>
              <a:rPr lang="en-US" sz="3600" dirty="0" smtClean="0"/>
              <a:t>Agriculture</a:t>
            </a:r>
          </a:p>
          <a:p>
            <a:endParaRPr lang="en-US" sz="3600" dirty="0" smtClean="0"/>
          </a:p>
          <a:p>
            <a:r>
              <a:rPr lang="en-US" sz="3600" dirty="0" smtClean="0"/>
              <a:t>Mining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Forestry</a:t>
            </a:r>
            <a:endParaRPr lang="en-CA" sz="36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81000" y="2133600"/>
            <a:ext cx="8610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81400" y="1219200"/>
            <a:ext cx="0" cy="541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8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522288"/>
            <a:ext cx="4038600" cy="4525962"/>
          </a:xfrm>
        </p:spPr>
        <p:txBody>
          <a:bodyPr/>
          <a:lstStyle/>
          <a:p>
            <a:pPr marL="365125" indent="-255588" eaLnBrk="1" hangingPunct="1">
              <a:lnSpc>
                <a:spcPct val="90000"/>
              </a:lnSpc>
            </a:pPr>
            <a:r>
              <a:rPr lang="en-US" sz="3800" dirty="0" smtClean="0"/>
              <a:t>Canada’s major </a:t>
            </a:r>
            <a:r>
              <a:rPr lang="en-US" sz="3800" dirty="0" smtClean="0">
                <a:solidFill>
                  <a:srgbClr val="FF0000"/>
                </a:solidFill>
              </a:rPr>
              <a:t>primary industries </a:t>
            </a:r>
            <a:r>
              <a:rPr lang="en-US" sz="3800" dirty="0" smtClean="0"/>
              <a:t>are:</a:t>
            </a:r>
          </a:p>
          <a:p>
            <a:pPr marL="620713" lvl="1" indent="-228600" eaLnBrk="1" hangingPunct="1">
              <a:lnSpc>
                <a:spcPct val="90000"/>
              </a:lnSpc>
            </a:pPr>
            <a:r>
              <a:rPr lang="en-US" sz="3800" dirty="0" smtClean="0"/>
              <a:t>agriculture</a:t>
            </a:r>
          </a:p>
          <a:p>
            <a:pPr marL="620713" lvl="1" indent="-228600" eaLnBrk="1" hangingPunct="1">
              <a:lnSpc>
                <a:spcPct val="90000"/>
              </a:lnSpc>
            </a:pPr>
            <a:endParaRPr lang="en-US" sz="3800" dirty="0" smtClean="0"/>
          </a:p>
          <a:p>
            <a:pPr marL="620713" lvl="1" indent="-228600" eaLnBrk="1" hangingPunct="1">
              <a:lnSpc>
                <a:spcPct val="90000"/>
              </a:lnSpc>
            </a:pPr>
            <a:r>
              <a:rPr lang="en-US" sz="3800" dirty="0" smtClean="0"/>
              <a:t>fishing</a:t>
            </a:r>
          </a:p>
          <a:p>
            <a:pPr marL="620713" lvl="1" indent="-228600" eaLnBrk="1" hangingPunct="1">
              <a:lnSpc>
                <a:spcPct val="90000"/>
              </a:lnSpc>
            </a:pPr>
            <a:endParaRPr lang="en-US" sz="3800" dirty="0" smtClean="0"/>
          </a:p>
          <a:p>
            <a:pPr marL="620713" lvl="1" indent="-228600" eaLnBrk="1" hangingPunct="1">
              <a:lnSpc>
                <a:spcPct val="90000"/>
              </a:lnSpc>
            </a:pPr>
            <a:r>
              <a:rPr lang="en-US" sz="3800" dirty="0" smtClean="0"/>
              <a:t>forestry </a:t>
            </a:r>
          </a:p>
          <a:p>
            <a:pPr marL="620713" lvl="1" indent="-228600" eaLnBrk="1" hangingPunct="1">
              <a:lnSpc>
                <a:spcPct val="90000"/>
              </a:lnSpc>
            </a:pPr>
            <a:endParaRPr lang="en-US" sz="3800" dirty="0" smtClean="0"/>
          </a:p>
          <a:p>
            <a:pPr marL="620713" lvl="1" indent="-228600" eaLnBrk="1" hangingPunct="1">
              <a:lnSpc>
                <a:spcPct val="90000"/>
              </a:lnSpc>
            </a:pPr>
            <a:r>
              <a:rPr lang="en-US" sz="3800" dirty="0" smtClean="0"/>
              <a:t>mining</a:t>
            </a:r>
          </a:p>
          <a:p>
            <a:pPr marL="365125" indent="-255588" eaLnBrk="1" hangingPunct="1"/>
            <a:endParaRPr lang="en-CA" sz="3800" dirty="0" smtClean="0"/>
          </a:p>
        </p:txBody>
      </p:sp>
      <p:sp>
        <p:nvSpPr>
          <p:cNvPr id="7171" name="Rectangle 7"/>
          <p:cNvSpPr>
            <a:spLocks noGrp="1" noTextEdit="1"/>
          </p:cNvSpPr>
          <p:nvPr>
            <p:ph type="clipArt" sz="half" idx="4294967295"/>
          </p:nvPr>
        </p:nvSpPr>
        <p:spPr>
          <a:xfrm>
            <a:off x="4648200" y="1481138"/>
            <a:ext cx="4303713" cy="4894262"/>
          </a:xfrm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571" y="2534708"/>
            <a:ext cx="2887662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682" y="609600"/>
            <a:ext cx="268128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821" y="4114800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452" y="4648200"/>
            <a:ext cx="22479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9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8001000" cy="9144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Minds On:  Each table represents a society</a:t>
            </a:r>
            <a:endParaRPr lang="en-CA" sz="3200" dirty="0" smtClean="0">
              <a:solidFill>
                <a:schemeClr val="tx1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001000" cy="3810000"/>
          </a:xfrm>
        </p:spPr>
        <p:txBody>
          <a:bodyPr/>
          <a:lstStyle/>
          <a:p>
            <a:pPr marL="711200" indent="-609600" eaLnBrk="1" hangingPunct="1">
              <a:lnSpc>
                <a:spcPct val="90000"/>
              </a:lnSpc>
            </a:pPr>
            <a:r>
              <a:rPr lang="en-US" sz="2400" dirty="0" smtClean="0"/>
              <a:t>Number the people in your group:  1, 2, 3, 4</a:t>
            </a:r>
          </a:p>
          <a:p>
            <a:pPr marL="711200" indent="-609600" eaLnBrk="1" hangingPunct="1">
              <a:lnSpc>
                <a:spcPct val="90000"/>
              </a:lnSpc>
            </a:pPr>
            <a:r>
              <a:rPr lang="en-US" sz="2400" dirty="0" smtClean="0"/>
              <a:t>Your society has moved to a new piece of land</a:t>
            </a:r>
          </a:p>
          <a:p>
            <a:pPr marL="711200" indent="-609600" eaLnBrk="1" hangingPunct="1">
              <a:lnSpc>
                <a:spcPct val="90000"/>
              </a:lnSpc>
            </a:pPr>
            <a:r>
              <a:rPr lang="en-US" sz="2400" dirty="0" smtClean="0"/>
              <a:t>Your paper = land on which your society will settle</a:t>
            </a:r>
          </a:p>
          <a:p>
            <a:pPr marL="7112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 dirty="0" smtClean="0"/>
              <a:t>Each corner of the page</a:t>
            </a:r>
            <a:r>
              <a:rPr lang="en-US" sz="2400" dirty="0" smtClean="0"/>
              <a:t> has a different resource:</a:t>
            </a:r>
          </a:p>
          <a:p>
            <a:pPr marL="711200" indent="-609600"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AutoNum type="arabicPeriod"/>
            </a:pPr>
            <a:r>
              <a:rPr lang="en-US" sz="2400" dirty="0" smtClean="0"/>
              <a:t>Draw </a:t>
            </a:r>
            <a:r>
              <a:rPr lang="en-US" sz="2400" b="1" dirty="0" smtClean="0">
                <a:solidFill>
                  <a:srgbClr val="FF0000"/>
                </a:solidFill>
              </a:rPr>
              <a:t>natural resources</a:t>
            </a:r>
            <a:r>
              <a:rPr lang="en-US" sz="2400" dirty="0" smtClean="0"/>
              <a:t> for building shelter</a:t>
            </a:r>
          </a:p>
          <a:p>
            <a:pPr marL="711200" indent="-609600"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AutoNum type="arabicPeriod"/>
            </a:pPr>
            <a:r>
              <a:rPr lang="en-US" sz="2400" dirty="0" smtClean="0"/>
              <a:t>Draw a 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landform</a:t>
            </a:r>
            <a:r>
              <a:rPr lang="en-US" sz="2400" dirty="0" smtClean="0"/>
              <a:t> that will help you hide or defend yourself from an enemy. (a place for a lookout)</a:t>
            </a:r>
          </a:p>
          <a:p>
            <a:pPr marL="711200" indent="-609600"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AutoNum type="arabicPeriod"/>
            </a:pPr>
            <a:r>
              <a:rPr lang="en-US" sz="2400" dirty="0" smtClean="0"/>
              <a:t>A source to gather, grow or hunt for </a:t>
            </a:r>
            <a:r>
              <a:rPr lang="en-US" sz="2400" b="1" dirty="0" smtClean="0">
                <a:solidFill>
                  <a:srgbClr val="FFC000"/>
                </a:solidFill>
              </a:rPr>
              <a:t>food</a:t>
            </a:r>
            <a:r>
              <a:rPr lang="en-US" sz="2400" dirty="0" smtClean="0"/>
              <a:t>.</a:t>
            </a:r>
          </a:p>
          <a:p>
            <a:pPr marL="711200" indent="-609600"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AutoNum type="arabicPeriod"/>
            </a:pPr>
            <a:r>
              <a:rPr lang="en-US" sz="2400" dirty="0" smtClean="0"/>
              <a:t>Draw source of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fresh water</a:t>
            </a:r>
            <a:r>
              <a:rPr lang="en-US" sz="2400" dirty="0" smtClean="0">
                <a:solidFill>
                  <a:srgbClr val="00CCFF"/>
                </a:solidFill>
              </a:rPr>
              <a:t>.</a:t>
            </a:r>
            <a:endParaRPr lang="en-US" sz="2400" dirty="0" smtClean="0"/>
          </a:p>
          <a:p>
            <a:pPr marL="7112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6651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8001000" cy="914400"/>
          </a:xfrm>
        </p:spPr>
        <p:txBody>
          <a:bodyPr/>
          <a:lstStyle/>
          <a:p>
            <a:pPr eaLnBrk="1" hangingPunct="1"/>
            <a:r>
              <a:rPr lang="en-US" smtClean="0"/>
              <a:t>Making Decisions</a:t>
            </a:r>
            <a:endParaRPr lang="en-CA" smtClean="0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001000" cy="3810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dirty="0" smtClean="0"/>
              <a:t>Your culture has to pick 1 site (corner) in which to settle:</a:t>
            </a:r>
          </a:p>
          <a:p>
            <a:pPr eaLnBrk="1" hangingPunct="1">
              <a:lnSpc>
                <a:spcPct val="100000"/>
              </a:lnSpc>
            </a:pPr>
            <a:r>
              <a:rPr lang="en-US" sz="2400" dirty="0" smtClean="0"/>
              <a:t>What are the </a:t>
            </a:r>
            <a:r>
              <a:rPr lang="en-US" sz="2400" dirty="0" smtClean="0">
                <a:solidFill>
                  <a:schemeClr val="accent2"/>
                </a:solidFill>
              </a:rPr>
              <a:t>advantages</a:t>
            </a:r>
            <a:r>
              <a:rPr lang="en-US" sz="2400" dirty="0" smtClean="0"/>
              <a:t> of each site?</a:t>
            </a:r>
          </a:p>
          <a:p>
            <a:pPr eaLnBrk="1" hangingPunct="1">
              <a:lnSpc>
                <a:spcPct val="100000"/>
              </a:lnSpc>
            </a:pPr>
            <a:r>
              <a:rPr lang="en-US" sz="2400" dirty="0" smtClean="0"/>
              <a:t>What are the </a:t>
            </a:r>
            <a:r>
              <a:rPr lang="en-US" sz="2400" dirty="0" smtClean="0">
                <a:solidFill>
                  <a:schemeClr val="accent1"/>
                </a:solidFill>
              </a:rPr>
              <a:t>disadvantages</a:t>
            </a:r>
            <a:r>
              <a:rPr lang="en-US" sz="2400" dirty="0" smtClean="0"/>
              <a:t> of each site?</a:t>
            </a:r>
          </a:p>
          <a:p>
            <a:pPr eaLnBrk="1" hangingPunct="1">
              <a:lnSpc>
                <a:spcPct val="100000"/>
              </a:lnSpc>
            </a:pPr>
            <a:r>
              <a:rPr lang="en-US" sz="2400" dirty="0" smtClean="0"/>
              <a:t>Where would you locate your FIRST settlement?  (you can only choose ONE)</a:t>
            </a:r>
          </a:p>
          <a:p>
            <a:pPr eaLnBrk="1" hangingPunct="1">
              <a:lnSpc>
                <a:spcPct val="100000"/>
              </a:lnSpc>
            </a:pPr>
            <a:r>
              <a:rPr lang="en-US" sz="2400" dirty="0"/>
              <a:t>Draw 1 road connecting two sites—where will it go?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dirty="0"/>
              <a:t>What did the Europeans choose in Canada</a:t>
            </a:r>
            <a:r>
              <a:rPr lang="en-US" dirty="0" smtClean="0"/>
              <a:t>?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7" t="2516" r="51227" b="65256"/>
          <a:stretch/>
        </p:blipFill>
        <p:spPr>
          <a:xfrm>
            <a:off x="838200" y="1524000"/>
            <a:ext cx="8001000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1828800"/>
            <a:ext cx="2566728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Canada - 1851</a:t>
            </a:r>
            <a:endParaRPr lang="en-CA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dirty="0"/>
              <a:t>What did the Europeans choose in Canada</a:t>
            </a:r>
            <a:r>
              <a:rPr lang="en-US" dirty="0" smtClean="0"/>
              <a:t>?</a:t>
            </a:r>
            <a:endParaRPr lang="en-CA" dirty="0"/>
          </a:p>
        </p:txBody>
      </p:sp>
      <p:pic>
        <p:nvPicPr>
          <p:cNvPr id="2098" name="Picture 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6" t="30821" r="8484" b="10819"/>
          <a:stretch/>
        </p:blipFill>
        <p:spPr bwMode="auto">
          <a:xfrm>
            <a:off x="1600200" y="1676400"/>
            <a:ext cx="5649714" cy="449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05400" y="19812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Halifax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35169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dirty="0"/>
              <a:t>What did the Europeans choose in Canada</a:t>
            </a:r>
            <a:r>
              <a:rPr lang="en-US" dirty="0" smtClean="0"/>
              <a:t>?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0" t="27807" r="4185" b="13091"/>
          <a:stretch/>
        </p:blipFill>
        <p:spPr bwMode="auto">
          <a:xfrm>
            <a:off x="2286000" y="1752600"/>
            <a:ext cx="4876800" cy="461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03658" y="5632162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Quebec City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2774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dirty="0"/>
              <a:t>What did the Europeans choose in Canada</a:t>
            </a:r>
            <a:r>
              <a:rPr lang="en-US" dirty="0" smtClean="0"/>
              <a:t>?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3" t="33543" r="20000" b="8541"/>
          <a:stretch/>
        </p:blipFill>
        <p:spPr bwMode="auto">
          <a:xfrm>
            <a:off x="1752600" y="1828800"/>
            <a:ext cx="54483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5727412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Montreal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10788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dirty="0"/>
              <a:t>What did the Europeans choose in Canada</a:t>
            </a:r>
            <a:r>
              <a:rPr lang="en-US" dirty="0" smtClean="0"/>
              <a:t>?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3" t="25833" r="4687" b="10208"/>
          <a:stretch/>
        </p:blipFill>
        <p:spPr bwMode="auto">
          <a:xfrm>
            <a:off x="1752600" y="1828800"/>
            <a:ext cx="5319604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5486400"/>
            <a:ext cx="1549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Toronto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83133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962400"/>
            <a:ext cx="76962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8001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What’s the Big Idea?	</a:t>
            </a:r>
            <a:endParaRPr lang="en-CA" dirty="0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0010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When humans make plans to settle they have to consider: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where they will get food, shelter, water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how far they will have to walk, travel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Question:  What resources does Canada have that meet human needs?</a:t>
            </a:r>
          </a:p>
          <a:p>
            <a:pPr lvl="1" eaLnBrk="1" hangingPunct="1">
              <a:lnSpc>
                <a:spcPct val="80000"/>
              </a:lnSpc>
            </a:pPr>
            <a:endParaRPr lang="en-CA" sz="24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Ojiisan:Applications:Microsoft Office 2004:Templates:Presentations:Designs:Bar Code</Template>
  <TotalTime>2250</TotalTime>
  <Words>347</Words>
  <Application>Microsoft Office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Mountain Top</vt:lpstr>
      <vt:lpstr>Natural Resources Game</vt:lpstr>
      <vt:lpstr>Minds On:  Each table represents a society</vt:lpstr>
      <vt:lpstr>Making Decisions</vt:lpstr>
      <vt:lpstr>What did the Europeans choose in Canada?</vt:lpstr>
      <vt:lpstr>What did the Europeans choose in Canada?</vt:lpstr>
      <vt:lpstr>What did the Europeans choose in Canada?</vt:lpstr>
      <vt:lpstr>What did the Europeans choose in Canada?</vt:lpstr>
      <vt:lpstr>What did the Europeans choose in Canada?</vt:lpstr>
      <vt:lpstr>What’s the Big Idea? </vt:lpstr>
      <vt:lpstr>PowerPoint Presentation</vt:lpstr>
      <vt:lpstr>Natural Resources</vt:lpstr>
      <vt:lpstr>Primary Producers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Systems</dc:title>
  <dc:creator>mike mori</dc:creator>
  <cp:lastModifiedBy>Zapfe, Brendan</cp:lastModifiedBy>
  <cp:revision>83</cp:revision>
  <dcterms:created xsi:type="dcterms:W3CDTF">2009-10-22T23:31:55Z</dcterms:created>
  <dcterms:modified xsi:type="dcterms:W3CDTF">2014-11-12T16:10:33Z</dcterms:modified>
</cp:coreProperties>
</file>